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5"/>
  </p:notesMasterIdLst>
  <p:sldIdLst>
    <p:sldId id="256" r:id="rId3"/>
    <p:sldId id="291" r:id="rId4"/>
    <p:sldId id="293" r:id="rId5"/>
    <p:sldId id="294" r:id="rId6"/>
    <p:sldId id="277" r:id="rId7"/>
    <p:sldId id="296" r:id="rId8"/>
    <p:sldId id="298"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297" r:id="rId22"/>
    <p:sldId id="312" r:id="rId23"/>
    <p:sldId id="313" r:id="rId24"/>
  </p:sldIdLst>
  <p:sldSz cx="12192000" cy="6858000"/>
  <p:notesSz cx="6889750" cy="10018713"/>
  <p:embeddedFontLst>
    <p:embeddedFont>
      <p:font typeface="Cambria Math" panose="02040503050406030204" pitchFamily="18" charset="0"/>
      <p:regular r:id="rId26"/>
    </p:embeddedFont>
    <p:embeddedFont>
      <p:font typeface="EzzoBlack" panose="02000506020000020004" pitchFamily="2" charset="0"/>
      <p:regular r:id="rId27"/>
    </p:embeddedFont>
    <p:embeddedFont>
      <p:font typeface="EzzoBook" panose="02000506020000020004" pitchFamily="2" charset="0"/>
      <p:regular r:id="rId28"/>
    </p:embeddedFont>
    <p:embeddedFont>
      <p:font typeface="EzzoLight" panose="02000506020000020004" pitchFamily="2" charset="0"/>
      <p:regular r:id="rId29"/>
    </p:embeddedFont>
    <p:embeddedFont>
      <p:font typeface="Roboto" panose="02000000000000000000" pitchFamily="2"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CE"/>
    <a:srgbClr val="FFFFFF"/>
    <a:srgbClr val="E05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4" autoAdjust="0"/>
    <p:restoredTop sz="70814" autoAdjust="0"/>
  </p:normalViewPr>
  <p:slideViewPr>
    <p:cSldViewPr snapToGrid="0">
      <p:cViewPr varScale="1">
        <p:scale>
          <a:sx n="76" d="100"/>
          <a:sy n="76" d="100"/>
        </p:scale>
        <p:origin x="1816" y="2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6" d="100"/>
          <a:sy n="76" d="100"/>
        </p:scale>
        <p:origin x="335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6F6D39-0EB4-4003-9CB5-F1A90E2C429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D25EFC5-990C-4B5B-8F9E-F286725F18AC}">
      <dgm:prSet/>
      <dgm:spPr/>
      <dgm:t>
        <a:bodyPr/>
        <a:lstStyle/>
        <a:p>
          <a:pPr>
            <a:lnSpc>
              <a:spcPct val="100000"/>
            </a:lnSpc>
          </a:pPr>
          <a:r>
            <a:rPr lang="en-GB" dirty="0">
              <a:latin typeface="EzzoBook" panose="02000506020000020004" pitchFamily="2" charset="0"/>
            </a:rPr>
            <a:t>This Ladybird children's book was produced in 1972 when plastics were seen as a great innovation</a:t>
          </a:r>
          <a:endParaRPr lang="en-US" dirty="0">
            <a:latin typeface="EzzoBook" panose="02000506020000020004" pitchFamily="2" charset="0"/>
          </a:endParaRPr>
        </a:p>
      </dgm:t>
    </dgm:pt>
    <dgm:pt modelId="{8FE074F4-CBD7-40A9-A253-1031536C0038}" type="parTrans" cxnId="{C1823AC1-DA74-41AF-945F-F72F3490807B}">
      <dgm:prSet/>
      <dgm:spPr/>
      <dgm:t>
        <a:bodyPr/>
        <a:lstStyle/>
        <a:p>
          <a:endParaRPr lang="en-US"/>
        </a:p>
      </dgm:t>
    </dgm:pt>
    <dgm:pt modelId="{DBAE074C-06E0-4B99-BF17-0AC4AFCEF1E3}" type="sibTrans" cxnId="{C1823AC1-DA74-41AF-945F-F72F3490807B}">
      <dgm:prSet/>
      <dgm:spPr/>
      <dgm:t>
        <a:bodyPr/>
        <a:lstStyle/>
        <a:p>
          <a:endParaRPr lang="en-US"/>
        </a:p>
      </dgm:t>
    </dgm:pt>
    <dgm:pt modelId="{85E90E31-C2FB-4BC2-B710-4C3D64CC894A}">
      <dgm:prSet/>
      <dgm:spPr/>
      <dgm:t>
        <a:bodyPr/>
        <a:lstStyle/>
        <a:p>
          <a:pPr>
            <a:lnSpc>
              <a:spcPct val="100000"/>
            </a:lnSpc>
          </a:pPr>
          <a:r>
            <a:rPr lang="en-GB" dirty="0">
              <a:latin typeface="EzzoBook" panose="02000506020000020004" pitchFamily="2" charset="0"/>
            </a:rPr>
            <a:t>Plastic production really began in earnest in WW2 with rubber being in short supply and the introduction of synthetic rubber</a:t>
          </a:r>
          <a:endParaRPr lang="en-US" dirty="0">
            <a:latin typeface="EzzoBook" panose="02000506020000020004" pitchFamily="2" charset="0"/>
          </a:endParaRPr>
        </a:p>
      </dgm:t>
    </dgm:pt>
    <dgm:pt modelId="{46EBECCD-4829-4284-B7CD-8975F36C6D0D}" type="parTrans" cxnId="{AD503E05-3EE4-4FEF-BB3D-FD83FA1E2E0A}">
      <dgm:prSet/>
      <dgm:spPr/>
      <dgm:t>
        <a:bodyPr/>
        <a:lstStyle/>
        <a:p>
          <a:endParaRPr lang="en-US"/>
        </a:p>
      </dgm:t>
    </dgm:pt>
    <dgm:pt modelId="{A5937E34-5F19-40BC-ACAE-8A1E860DE7A4}" type="sibTrans" cxnId="{AD503E05-3EE4-4FEF-BB3D-FD83FA1E2E0A}">
      <dgm:prSet/>
      <dgm:spPr/>
      <dgm:t>
        <a:bodyPr/>
        <a:lstStyle/>
        <a:p>
          <a:endParaRPr lang="en-US"/>
        </a:p>
      </dgm:t>
    </dgm:pt>
    <dgm:pt modelId="{35D60015-6D58-45BE-BC21-06087E949583}">
      <dgm:prSet/>
      <dgm:spPr/>
      <dgm:t>
        <a:bodyPr/>
        <a:lstStyle/>
        <a:p>
          <a:pPr>
            <a:lnSpc>
              <a:spcPct val="100000"/>
            </a:lnSpc>
          </a:pPr>
          <a:r>
            <a:rPr lang="en-GB" dirty="0">
              <a:latin typeface="EzzoBook" panose="02000506020000020004" pitchFamily="2" charset="0"/>
            </a:rPr>
            <a:t>Such rubber, now in car tyres, forms a major contributor to microplastics in the environment</a:t>
          </a:r>
          <a:endParaRPr lang="en-US" dirty="0">
            <a:latin typeface="EzzoBook" panose="02000506020000020004" pitchFamily="2" charset="0"/>
          </a:endParaRPr>
        </a:p>
      </dgm:t>
    </dgm:pt>
    <dgm:pt modelId="{BAE4BE13-E196-4E4B-BDA5-2463098B9DBC}" type="parTrans" cxnId="{DA9345FF-8590-47E1-ACBD-CC18DA6659E3}">
      <dgm:prSet/>
      <dgm:spPr/>
      <dgm:t>
        <a:bodyPr/>
        <a:lstStyle/>
        <a:p>
          <a:endParaRPr lang="en-US"/>
        </a:p>
      </dgm:t>
    </dgm:pt>
    <dgm:pt modelId="{C218232A-9043-4D8B-8CF1-5CEA66DF0347}" type="sibTrans" cxnId="{DA9345FF-8590-47E1-ACBD-CC18DA6659E3}">
      <dgm:prSet/>
      <dgm:spPr/>
      <dgm:t>
        <a:bodyPr/>
        <a:lstStyle/>
        <a:p>
          <a:endParaRPr lang="en-US"/>
        </a:p>
      </dgm:t>
    </dgm:pt>
    <dgm:pt modelId="{036D9A9F-9F32-44D3-AB70-86675FB6D34F}" type="pres">
      <dgm:prSet presAssocID="{D86F6D39-0EB4-4003-9CB5-F1A90E2C4293}" presName="root" presStyleCnt="0">
        <dgm:presLayoutVars>
          <dgm:dir/>
          <dgm:resizeHandles val="exact"/>
        </dgm:presLayoutVars>
      </dgm:prSet>
      <dgm:spPr/>
    </dgm:pt>
    <dgm:pt modelId="{306F3C67-B2D6-4F3F-B97F-49AAC594F62E}" type="pres">
      <dgm:prSet presAssocID="{DD25EFC5-990C-4B5B-8F9E-F286725F18AC}" presName="compNode" presStyleCnt="0"/>
      <dgm:spPr/>
    </dgm:pt>
    <dgm:pt modelId="{8CB0F3E7-5AEA-4A14-B189-CC0806055D51}" type="pres">
      <dgm:prSet presAssocID="{DD25EFC5-990C-4B5B-8F9E-F286725F18AC}" presName="bgRect" presStyleLbl="bgShp" presStyleIdx="0" presStyleCnt="3"/>
      <dgm:spPr/>
    </dgm:pt>
    <dgm:pt modelId="{CB63B5DB-3691-4FB7-9244-189C61D9E3A4}" type="pres">
      <dgm:prSet presAssocID="{DD25EFC5-990C-4B5B-8F9E-F286725F18A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hale"/>
        </a:ext>
      </dgm:extLst>
    </dgm:pt>
    <dgm:pt modelId="{01198068-E24D-481C-B1AE-DE18DAF4F7EF}" type="pres">
      <dgm:prSet presAssocID="{DD25EFC5-990C-4B5B-8F9E-F286725F18AC}" presName="spaceRect" presStyleCnt="0"/>
      <dgm:spPr/>
    </dgm:pt>
    <dgm:pt modelId="{052AAA9E-7694-437E-8F33-1EB868B348E0}" type="pres">
      <dgm:prSet presAssocID="{DD25EFC5-990C-4B5B-8F9E-F286725F18AC}" presName="parTx" presStyleLbl="revTx" presStyleIdx="0" presStyleCnt="3">
        <dgm:presLayoutVars>
          <dgm:chMax val="0"/>
          <dgm:chPref val="0"/>
        </dgm:presLayoutVars>
      </dgm:prSet>
      <dgm:spPr/>
    </dgm:pt>
    <dgm:pt modelId="{3FBF3019-085A-4AD2-A310-C935E857EBBD}" type="pres">
      <dgm:prSet presAssocID="{DBAE074C-06E0-4B99-BF17-0AC4AFCEF1E3}" presName="sibTrans" presStyleCnt="0"/>
      <dgm:spPr/>
    </dgm:pt>
    <dgm:pt modelId="{4AB02E50-A71D-4D6F-B7E7-464732AFEF5A}" type="pres">
      <dgm:prSet presAssocID="{85E90E31-C2FB-4BC2-B710-4C3D64CC894A}" presName="compNode" presStyleCnt="0"/>
      <dgm:spPr/>
    </dgm:pt>
    <dgm:pt modelId="{3A996B94-0B53-45FF-9EEE-6342575C5F8E}" type="pres">
      <dgm:prSet presAssocID="{85E90E31-C2FB-4BC2-B710-4C3D64CC894A}" presName="bgRect" presStyleLbl="bgShp" presStyleIdx="1" presStyleCnt="3"/>
      <dgm:spPr/>
    </dgm:pt>
    <dgm:pt modelId="{13473DE8-28CC-4182-A06A-97FC5EA4B6BA}" type="pres">
      <dgm:prSet presAssocID="{85E90E31-C2FB-4BC2-B710-4C3D64CC894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ctory"/>
        </a:ext>
      </dgm:extLst>
    </dgm:pt>
    <dgm:pt modelId="{3361C942-A643-495B-8B0F-EC5BAA5B2543}" type="pres">
      <dgm:prSet presAssocID="{85E90E31-C2FB-4BC2-B710-4C3D64CC894A}" presName="spaceRect" presStyleCnt="0"/>
      <dgm:spPr/>
    </dgm:pt>
    <dgm:pt modelId="{D0CDA28C-21D1-4403-A7B4-E8A43FA16AD8}" type="pres">
      <dgm:prSet presAssocID="{85E90E31-C2FB-4BC2-B710-4C3D64CC894A}" presName="parTx" presStyleLbl="revTx" presStyleIdx="1" presStyleCnt="3">
        <dgm:presLayoutVars>
          <dgm:chMax val="0"/>
          <dgm:chPref val="0"/>
        </dgm:presLayoutVars>
      </dgm:prSet>
      <dgm:spPr/>
    </dgm:pt>
    <dgm:pt modelId="{2F981E37-CA2E-4897-AC51-4AF56DAF9196}" type="pres">
      <dgm:prSet presAssocID="{A5937E34-5F19-40BC-ACAE-8A1E860DE7A4}" presName="sibTrans" presStyleCnt="0"/>
      <dgm:spPr/>
    </dgm:pt>
    <dgm:pt modelId="{14DB51B0-30D6-4B07-82E5-0607490FDB4D}" type="pres">
      <dgm:prSet presAssocID="{35D60015-6D58-45BE-BC21-06087E949583}" presName="compNode" presStyleCnt="0"/>
      <dgm:spPr/>
    </dgm:pt>
    <dgm:pt modelId="{55273B19-D508-4E74-91CE-91BC0ADB0473}" type="pres">
      <dgm:prSet presAssocID="{35D60015-6D58-45BE-BC21-06087E949583}" presName="bgRect" presStyleLbl="bgShp" presStyleIdx="2" presStyleCnt="3"/>
      <dgm:spPr/>
    </dgm:pt>
    <dgm:pt modelId="{D4A7BD71-13FC-4B11-A977-A413881E0602}" type="pres">
      <dgm:prSet presAssocID="{35D60015-6D58-45BE-BC21-06087E9495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ubber duck"/>
        </a:ext>
      </dgm:extLst>
    </dgm:pt>
    <dgm:pt modelId="{9E10210B-00C8-4635-BA04-4F5BF3581508}" type="pres">
      <dgm:prSet presAssocID="{35D60015-6D58-45BE-BC21-06087E949583}" presName="spaceRect" presStyleCnt="0"/>
      <dgm:spPr/>
    </dgm:pt>
    <dgm:pt modelId="{83429C3A-2753-489C-9192-E45CD01C8DDA}" type="pres">
      <dgm:prSet presAssocID="{35D60015-6D58-45BE-BC21-06087E949583}" presName="parTx" presStyleLbl="revTx" presStyleIdx="2" presStyleCnt="3">
        <dgm:presLayoutVars>
          <dgm:chMax val="0"/>
          <dgm:chPref val="0"/>
        </dgm:presLayoutVars>
      </dgm:prSet>
      <dgm:spPr/>
    </dgm:pt>
  </dgm:ptLst>
  <dgm:cxnLst>
    <dgm:cxn modelId="{AD503E05-3EE4-4FEF-BB3D-FD83FA1E2E0A}" srcId="{D86F6D39-0EB4-4003-9CB5-F1A90E2C4293}" destId="{85E90E31-C2FB-4BC2-B710-4C3D64CC894A}" srcOrd="1" destOrd="0" parTransId="{46EBECCD-4829-4284-B7CD-8975F36C6D0D}" sibTransId="{A5937E34-5F19-40BC-ACAE-8A1E860DE7A4}"/>
    <dgm:cxn modelId="{A8A9D045-7C5E-4D75-AC2E-A63CFFF09729}" type="presOf" srcId="{DD25EFC5-990C-4B5B-8F9E-F286725F18AC}" destId="{052AAA9E-7694-437E-8F33-1EB868B348E0}" srcOrd="0" destOrd="0" presId="urn:microsoft.com/office/officeart/2018/2/layout/IconVerticalSolidList"/>
    <dgm:cxn modelId="{ECEA669B-934D-4AA7-9D62-287BECCA4301}" type="presOf" srcId="{35D60015-6D58-45BE-BC21-06087E949583}" destId="{83429C3A-2753-489C-9192-E45CD01C8DDA}" srcOrd="0" destOrd="0" presId="urn:microsoft.com/office/officeart/2018/2/layout/IconVerticalSolidList"/>
    <dgm:cxn modelId="{C1823AC1-DA74-41AF-945F-F72F3490807B}" srcId="{D86F6D39-0EB4-4003-9CB5-F1A90E2C4293}" destId="{DD25EFC5-990C-4B5B-8F9E-F286725F18AC}" srcOrd="0" destOrd="0" parTransId="{8FE074F4-CBD7-40A9-A253-1031536C0038}" sibTransId="{DBAE074C-06E0-4B99-BF17-0AC4AFCEF1E3}"/>
    <dgm:cxn modelId="{8E1B3CDD-98B1-4747-AA21-49A711F1A3C8}" type="presOf" srcId="{85E90E31-C2FB-4BC2-B710-4C3D64CC894A}" destId="{D0CDA28C-21D1-4403-A7B4-E8A43FA16AD8}" srcOrd="0" destOrd="0" presId="urn:microsoft.com/office/officeart/2018/2/layout/IconVerticalSolidList"/>
    <dgm:cxn modelId="{D0DB49E1-B28E-4B30-B2DC-FF2612A24B45}" type="presOf" srcId="{D86F6D39-0EB4-4003-9CB5-F1A90E2C4293}" destId="{036D9A9F-9F32-44D3-AB70-86675FB6D34F}" srcOrd="0" destOrd="0" presId="urn:microsoft.com/office/officeart/2018/2/layout/IconVerticalSolidList"/>
    <dgm:cxn modelId="{DA9345FF-8590-47E1-ACBD-CC18DA6659E3}" srcId="{D86F6D39-0EB4-4003-9CB5-F1A90E2C4293}" destId="{35D60015-6D58-45BE-BC21-06087E949583}" srcOrd="2" destOrd="0" parTransId="{BAE4BE13-E196-4E4B-BDA5-2463098B9DBC}" sibTransId="{C218232A-9043-4D8B-8CF1-5CEA66DF0347}"/>
    <dgm:cxn modelId="{2D53B98C-E255-4CC4-BF58-A2171EB43F0E}" type="presParOf" srcId="{036D9A9F-9F32-44D3-AB70-86675FB6D34F}" destId="{306F3C67-B2D6-4F3F-B97F-49AAC594F62E}" srcOrd="0" destOrd="0" presId="urn:microsoft.com/office/officeart/2018/2/layout/IconVerticalSolidList"/>
    <dgm:cxn modelId="{38EDDF9D-8F26-4BF6-9133-23FA054F613C}" type="presParOf" srcId="{306F3C67-B2D6-4F3F-B97F-49AAC594F62E}" destId="{8CB0F3E7-5AEA-4A14-B189-CC0806055D51}" srcOrd="0" destOrd="0" presId="urn:microsoft.com/office/officeart/2018/2/layout/IconVerticalSolidList"/>
    <dgm:cxn modelId="{5C8F4D93-67BF-4877-A0B5-87915FCA29D2}" type="presParOf" srcId="{306F3C67-B2D6-4F3F-B97F-49AAC594F62E}" destId="{CB63B5DB-3691-4FB7-9244-189C61D9E3A4}" srcOrd="1" destOrd="0" presId="urn:microsoft.com/office/officeart/2018/2/layout/IconVerticalSolidList"/>
    <dgm:cxn modelId="{82E40110-2898-41A8-B580-0E3D18183DE5}" type="presParOf" srcId="{306F3C67-B2D6-4F3F-B97F-49AAC594F62E}" destId="{01198068-E24D-481C-B1AE-DE18DAF4F7EF}" srcOrd="2" destOrd="0" presId="urn:microsoft.com/office/officeart/2018/2/layout/IconVerticalSolidList"/>
    <dgm:cxn modelId="{C64C6699-0B7F-4E93-989E-EB177BB85B14}" type="presParOf" srcId="{306F3C67-B2D6-4F3F-B97F-49AAC594F62E}" destId="{052AAA9E-7694-437E-8F33-1EB868B348E0}" srcOrd="3" destOrd="0" presId="urn:microsoft.com/office/officeart/2018/2/layout/IconVerticalSolidList"/>
    <dgm:cxn modelId="{4E8A834A-8CDF-4F0C-BF6C-CC199EA19B18}" type="presParOf" srcId="{036D9A9F-9F32-44D3-AB70-86675FB6D34F}" destId="{3FBF3019-085A-4AD2-A310-C935E857EBBD}" srcOrd="1" destOrd="0" presId="urn:microsoft.com/office/officeart/2018/2/layout/IconVerticalSolidList"/>
    <dgm:cxn modelId="{5CFCC774-0E3B-4E18-8512-8E389B80DEF9}" type="presParOf" srcId="{036D9A9F-9F32-44D3-AB70-86675FB6D34F}" destId="{4AB02E50-A71D-4D6F-B7E7-464732AFEF5A}" srcOrd="2" destOrd="0" presId="urn:microsoft.com/office/officeart/2018/2/layout/IconVerticalSolidList"/>
    <dgm:cxn modelId="{165A2727-284A-4F4C-A43D-C68604F62427}" type="presParOf" srcId="{4AB02E50-A71D-4D6F-B7E7-464732AFEF5A}" destId="{3A996B94-0B53-45FF-9EEE-6342575C5F8E}" srcOrd="0" destOrd="0" presId="urn:microsoft.com/office/officeart/2018/2/layout/IconVerticalSolidList"/>
    <dgm:cxn modelId="{84A34ED9-85C7-455C-85CF-306EDB141AFE}" type="presParOf" srcId="{4AB02E50-A71D-4D6F-B7E7-464732AFEF5A}" destId="{13473DE8-28CC-4182-A06A-97FC5EA4B6BA}" srcOrd="1" destOrd="0" presId="urn:microsoft.com/office/officeart/2018/2/layout/IconVerticalSolidList"/>
    <dgm:cxn modelId="{BFCF414A-B8C1-4A49-AEB8-177834401D12}" type="presParOf" srcId="{4AB02E50-A71D-4D6F-B7E7-464732AFEF5A}" destId="{3361C942-A643-495B-8B0F-EC5BAA5B2543}" srcOrd="2" destOrd="0" presId="urn:microsoft.com/office/officeart/2018/2/layout/IconVerticalSolidList"/>
    <dgm:cxn modelId="{A8838066-F6F2-40DD-B9FC-224965B9B847}" type="presParOf" srcId="{4AB02E50-A71D-4D6F-B7E7-464732AFEF5A}" destId="{D0CDA28C-21D1-4403-A7B4-E8A43FA16AD8}" srcOrd="3" destOrd="0" presId="urn:microsoft.com/office/officeart/2018/2/layout/IconVerticalSolidList"/>
    <dgm:cxn modelId="{FB1C2B4D-AA3E-4464-A9E3-387128DD4DE6}" type="presParOf" srcId="{036D9A9F-9F32-44D3-AB70-86675FB6D34F}" destId="{2F981E37-CA2E-4897-AC51-4AF56DAF9196}" srcOrd="3" destOrd="0" presId="urn:microsoft.com/office/officeart/2018/2/layout/IconVerticalSolidList"/>
    <dgm:cxn modelId="{C825558F-7FC8-40BE-8501-A6D3EED4DD4F}" type="presParOf" srcId="{036D9A9F-9F32-44D3-AB70-86675FB6D34F}" destId="{14DB51B0-30D6-4B07-82E5-0607490FDB4D}" srcOrd="4" destOrd="0" presId="urn:microsoft.com/office/officeart/2018/2/layout/IconVerticalSolidList"/>
    <dgm:cxn modelId="{3CA46FC0-99B2-48AD-9671-0AA60C9955E1}" type="presParOf" srcId="{14DB51B0-30D6-4B07-82E5-0607490FDB4D}" destId="{55273B19-D508-4E74-91CE-91BC0ADB0473}" srcOrd="0" destOrd="0" presId="urn:microsoft.com/office/officeart/2018/2/layout/IconVerticalSolidList"/>
    <dgm:cxn modelId="{FEEDF6EE-4399-4CDF-BC95-DC1D8C96C3FC}" type="presParOf" srcId="{14DB51B0-30D6-4B07-82E5-0607490FDB4D}" destId="{D4A7BD71-13FC-4B11-A977-A413881E0602}" srcOrd="1" destOrd="0" presId="urn:microsoft.com/office/officeart/2018/2/layout/IconVerticalSolidList"/>
    <dgm:cxn modelId="{880C15DC-3983-4411-9455-E84EADD5DF32}" type="presParOf" srcId="{14DB51B0-30D6-4B07-82E5-0607490FDB4D}" destId="{9E10210B-00C8-4635-BA04-4F5BF3581508}" srcOrd="2" destOrd="0" presId="urn:microsoft.com/office/officeart/2018/2/layout/IconVerticalSolidList"/>
    <dgm:cxn modelId="{4D2FFF65-DF26-42D7-B84B-5B4A9C32A84D}" type="presParOf" srcId="{14DB51B0-30D6-4B07-82E5-0607490FDB4D}" destId="{83429C3A-2753-489C-9192-E45CD01C8DD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0F3E7-5AEA-4A14-B189-CC0806055D51}">
      <dsp:nvSpPr>
        <dsp:cNvPr id="0" name=""/>
        <dsp:cNvSpPr/>
      </dsp:nvSpPr>
      <dsp:spPr>
        <a:xfrm>
          <a:off x="0" y="552"/>
          <a:ext cx="6439438" cy="12923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3B5DB-3691-4FB7-9244-189C61D9E3A4}">
      <dsp:nvSpPr>
        <dsp:cNvPr id="0" name=""/>
        <dsp:cNvSpPr/>
      </dsp:nvSpPr>
      <dsp:spPr>
        <a:xfrm>
          <a:off x="390934" y="291330"/>
          <a:ext cx="710790" cy="7107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2AAA9E-7694-437E-8F33-1EB868B348E0}">
      <dsp:nvSpPr>
        <dsp:cNvPr id="0" name=""/>
        <dsp:cNvSpPr/>
      </dsp:nvSpPr>
      <dsp:spPr>
        <a:xfrm>
          <a:off x="1492659" y="552"/>
          <a:ext cx="4946778" cy="12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73" tIns="136773" rIns="136773" bIns="136773" numCol="1" spcCol="1270" anchor="ctr" anchorCtr="0">
          <a:noAutofit/>
        </a:bodyPr>
        <a:lstStyle/>
        <a:p>
          <a:pPr marL="0" lvl="0" indent="0" algn="l" defTabSz="800100">
            <a:lnSpc>
              <a:spcPct val="100000"/>
            </a:lnSpc>
            <a:spcBef>
              <a:spcPct val="0"/>
            </a:spcBef>
            <a:spcAft>
              <a:spcPct val="35000"/>
            </a:spcAft>
            <a:buNone/>
          </a:pPr>
          <a:r>
            <a:rPr lang="en-GB" sz="1800" kern="1200" dirty="0">
              <a:latin typeface="EzzoBook" panose="02000506020000020004" pitchFamily="2" charset="0"/>
            </a:rPr>
            <a:t>This Ladybird children's book was produced in 1972 when plastics were seen as a great innovation</a:t>
          </a:r>
          <a:endParaRPr lang="en-US" sz="1800" kern="1200" dirty="0">
            <a:latin typeface="EzzoBook" panose="02000506020000020004" pitchFamily="2" charset="0"/>
          </a:endParaRPr>
        </a:p>
      </dsp:txBody>
      <dsp:txXfrm>
        <a:off x="1492659" y="552"/>
        <a:ext cx="4946778" cy="1292345"/>
      </dsp:txXfrm>
    </dsp:sp>
    <dsp:sp modelId="{3A996B94-0B53-45FF-9EEE-6342575C5F8E}">
      <dsp:nvSpPr>
        <dsp:cNvPr id="0" name=""/>
        <dsp:cNvSpPr/>
      </dsp:nvSpPr>
      <dsp:spPr>
        <a:xfrm>
          <a:off x="0" y="1615984"/>
          <a:ext cx="6439438" cy="12923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473DE8-28CC-4182-A06A-97FC5EA4B6BA}">
      <dsp:nvSpPr>
        <dsp:cNvPr id="0" name=""/>
        <dsp:cNvSpPr/>
      </dsp:nvSpPr>
      <dsp:spPr>
        <a:xfrm>
          <a:off x="390934" y="1906762"/>
          <a:ext cx="710790" cy="7107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CDA28C-21D1-4403-A7B4-E8A43FA16AD8}">
      <dsp:nvSpPr>
        <dsp:cNvPr id="0" name=""/>
        <dsp:cNvSpPr/>
      </dsp:nvSpPr>
      <dsp:spPr>
        <a:xfrm>
          <a:off x="1492659" y="1615984"/>
          <a:ext cx="4946778" cy="12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73" tIns="136773" rIns="136773" bIns="136773" numCol="1" spcCol="1270" anchor="ctr" anchorCtr="0">
          <a:noAutofit/>
        </a:bodyPr>
        <a:lstStyle/>
        <a:p>
          <a:pPr marL="0" lvl="0" indent="0" algn="l" defTabSz="800100">
            <a:lnSpc>
              <a:spcPct val="100000"/>
            </a:lnSpc>
            <a:spcBef>
              <a:spcPct val="0"/>
            </a:spcBef>
            <a:spcAft>
              <a:spcPct val="35000"/>
            </a:spcAft>
            <a:buNone/>
          </a:pPr>
          <a:r>
            <a:rPr lang="en-GB" sz="1800" kern="1200" dirty="0">
              <a:latin typeface="EzzoBook" panose="02000506020000020004" pitchFamily="2" charset="0"/>
            </a:rPr>
            <a:t>Plastic production really began in earnest in WW2 with rubber being in short supply and the introduction of synthetic rubber</a:t>
          </a:r>
          <a:endParaRPr lang="en-US" sz="1800" kern="1200" dirty="0">
            <a:latin typeface="EzzoBook" panose="02000506020000020004" pitchFamily="2" charset="0"/>
          </a:endParaRPr>
        </a:p>
      </dsp:txBody>
      <dsp:txXfrm>
        <a:off x="1492659" y="1615984"/>
        <a:ext cx="4946778" cy="1292345"/>
      </dsp:txXfrm>
    </dsp:sp>
    <dsp:sp modelId="{55273B19-D508-4E74-91CE-91BC0ADB0473}">
      <dsp:nvSpPr>
        <dsp:cNvPr id="0" name=""/>
        <dsp:cNvSpPr/>
      </dsp:nvSpPr>
      <dsp:spPr>
        <a:xfrm>
          <a:off x="0" y="3231416"/>
          <a:ext cx="6439438" cy="12923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A7BD71-13FC-4B11-A977-A413881E0602}">
      <dsp:nvSpPr>
        <dsp:cNvPr id="0" name=""/>
        <dsp:cNvSpPr/>
      </dsp:nvSpPr>
      <dsp:spPr>
        <a:xfrm>
          <a:off x="390934" y="3522194"/>
          <a:ext cx="710790" cy="7107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429C3A-2753-489C-9192-E45CD01C8DDA}">
      <dsp:nvSpPr>
        <dsp:cNvPr id="0" name=""/>
        <dsp:cNvSpPr/>
      </dsp:nvSpPr>
      <dsp:spPr>
        <a:xfrm>
          <a:off x="1492659" y="3231416"/>
          <a:ext cx="4946778" cy="12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73" tIns="136773" rIns="136773" bIns="136773" numCol="1" spcCol="1270" anchor="ctr" anchorCtr="0">
          <a:noAutofit/>
        </a:bodyPr>
        <a:lstStyle/>
        <a:p>
          <a:pPr marL="0" lvl="0" indent="0" algn="l" defTabSz="800100">
            <a:lnSpc>
              <a:spcPct val="100000"/>
            </a:lnSpc>
            <a:spcBef>
              <a:spcPct val="0"/>
            </a:spcBef>
            <a:spcAft>
              <a:spcPct val="35000"/>
            </a:spcAft>
            <a:buNone/>
          </a:pPr>
          <a:r>
            <a:rPr lang="en-GB" sz="1800" kern="1200" dirty="0">
              <a:latin typeface="EzzoBook" panose="02000506020000020004" pitchFamily="2" charset="0"/>
            </a:rPr>
            <a:t>Such rubber, now in car tyres, forms a major contributor to microplastics in the environment</a:t>
          </a:r>
          <a:endParaRPr lang="en-US" sz="1800" kern="1200" dirty="0">
            <a:latin typeface="EzzoBook" panose="02000506020000020004" pitchFamily="2" charset="0"/>
          </a:endParaRPr>
        </a:p>
      </dsp:txBody>
      <dsp:txXfrm>
        <a:off x="1492659" y="3231416"/>
        <a:ext cx="4946778" cy="129234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AC1BD497-3D24-46F0-95D9-35751E332C60}" type="datetimeFigureOut">
              <a:rPr lang="en-GB" smtClean="0"/>
              <a:t>13/01/2025</a:t>
            </a:fld>
            <a:endParaRPr lang="en-GB"/>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806E5252-745D-472E-AC1A-3F96CA2AAFDD}" type="slidenum">
              <a:rPr lang="en-GB" smtClean="0"/>
              <a:t>‹#›</a:t>
            </a:fld>
            <a:endParaRPr lang="en-GB"/>
          </a:p>
        </p:txBody>
      </p:sp>
    </p:spTree>
    <p:extLst>
      <p:ext uri="{BB962C8B-B14F-4D97-AF65-F5344CB8AC3E}">
        <p14:creationId xmlns:p14="http://schemas.microsoft.com/office/powerpoint/2010/main" val="370758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Version 1.2 –</a:t>
            </a:r>
            <a:r>
              <a:rPr lang="en-GB" baseline="0" dirty="0"/>
              <a:t> 23 Nov 2023</a:t>
            </a:r>
          </a:p>
          <a:p>
            <a:endParaRPr lang="en-GB" baseline="0" dirty="0"/>
          </a:p>
          <a:p>
            <a:r>
              <a:rPr lang="en-GB" baseline="0" dirty="0"/>
              <a:t>With thanks for revision and updates to:</a:t>
            </a:r>
          </a:p>
          <a:p>
            <a:endParaRPr lang="en-GB" baseline="0" dirty="0"/>
          </a:p>
          <a:p>
            <a:r>
              <a:rPr lang="en-GB" dirty="0"/>
              <a:t>Gavin K. Gillmore,</a:t>
            </a:r>
          </a:p>
          <a:p>
            <a:r>
              <a:rPr lang="en-GB" dirty="0"/>
              <a:t>Emeritus Professor of Research,</a:t>
            </a:r>
          </a:p>
          <a:p>
            <a:r>
              <a:rPr lang="en-GB" dirty="0"/>
              <a:t>Bath Spa University</a:t>
            </a:r>
          </a:p>
        </p:txBody>
      </p:sp>
      <p:sp>
        <p:nvSpPr>
          <p:cNvPr id="4" name="Slide Number Placeholder 3"/>
          <p:cNvSpPr>
            <a:spLocks noGrp="1"/>
          </p:cNvSpPr>
          <p:nvPr>
            <p:ph type="sldNum" sz="quarter" idx="10"/>
          </p:nvPr>
        </p:nvSpPr>
        <p:spPr/>
        <p:txBody>
          <a:bodyPr/>
          <a:lstStyle/>
          <a:p>
            <a:fld id="{806E5252-745D-472E-AC1A-3F96CA2AAFDD}" type="slidenum">
              <a:rPr lang="en-GB" smtClean="0"/>
              <a:t>1</a:t>
            </a:fld>
            <a:endParaRPr lang="en-GB"/>
          </a:p>
        </p:txBody>
      </p:sp>
    </p:spTree>
    <p:extLst>
      <p:ext uri="{BB962C8B-B14F-4D97-AF65-F5344CB8AC3E}">
        <p14:creationId xmlns:p14="http://schemas.microsoft.com/office/powerpoint/2010/main" val="880751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7F75-3EB6-956E-73F3-F5BD89EA8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A58E7-625E-D5A9-9AFD-3490F3B03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A4C7A-B706-637B-0194-F70C35323DB0}"/>
              </a:ext>
            </a:extLst>
          </p:cNvPr>
          <p:cNvSpPr>
            <a:spLocks noGrp="1"/>
          </p:cNvSpPr>
          <p:nvPr>
            <p:ph type="body" idx="1"/>
          </p:nvPr>
        </p:nvSpPr>
        <p:spPr/>
        <p:txBody>
          <a:bodyPr/>
          <a:lstStyle/>
          <a:p>
            <a:r>
              <a:rPr lang="en-GB" dirty="0"/>
              <a:t>Large plastics break</a:t>
            </a:r>
            <a:r>
              <a:rPr lang="en-GB" baseline="0" dirty="0"/>
              <a:t> down in the environment by the action of UV light, wind and waves. Plastics are made to be durable and to resist decomposition. Therefore, this breaking down process undergone in the marine environment doesn’t cause the plastic to disappear it only makes it smaller, and therefore more problematic- we will explain why later in the presentation. </a:t>
            </a:r>
          </a:p>
          <a:p>
            <a:endParaRPr lang="en-KE" dirty="0"/>
          </a:p>
        </p:txBody>
      </p:sp>
      <p:sp>
        <p:nvSpPr>
          <p:cNvPr id="4" name="Slide Number Placeholder 3">
            <a:extLst>
              <a:ext uri="{FF2B5EF4-FFF2-40B4-BE49-F238E27FC236}">
                <a16:creationId xmlns:a16="http://schemas.microsoft.com/office/drawing/2014/main" id="{E2472B48-AE72-3D25-257A-C63267E6E79F}"/>
              </a:ext>
            </a:extLst>
          </p:cNvPr>
          <p:cNvSpPr>
            <a:spLocks noGrp="1"/>
          </p:cNvSpPr>
          <p:nvPr>
            <p:ph type="sldNum" sz="quarter" idx="5"/>
          </p:nvPr>
        </p:nvSpPr>
        <p:spPr/>
        <p:txBody>
          <a:bodyPr/>
          <a:lstStyle/>
          <a:p>
            <a:fld id="{806E5252-745D-472E-AC1A-3F96CA2AAFDD}" type="slidenum">
              <a:rPr lang="en-GB" smtClean="0"/>
              <a:t>10</a:t>
            </a:fld>
            <a:endParaRPr lang="en-GB"/>
          </a:p>
        </p:txBody>
      </p:sp>
    </p:spTree>
    <p:extLst>
      <p:ext uri="{BB962C8B-B14F-4D97-AF65-F5344CB8AC3E}">
        <p14:creationId xmlns:p14="http://schemas.microsoft.com/office/powerpoint/2010/main" val="402833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32101-81C8-81E2-B00A-7E84F45C9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BD3F1-A848-8553-2061-16732E401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E85E9-7965-3DD3-5205-5520CC9F78DB}"/>
              </a:ext>
            </a:extLst>
          </p:cNvPr>
          <p:cNvSpPr>
            <a:spLocks noGrp="1"/>
          </p:cNvSpPr>
          <p:nvPr>
            <p:ph type="body" idx="1"/>
          </p:nvPr>
        </p:nvSpPr>
        <p:spPr/>
        <p:txBody>
          <a:bodyPr/>
          <a:lstStyle/>
          <a:p>
            <a:r>
              <a:rPr lang="en-GB" dirty="0"/>
              <a:t>More</a:t>
            </a:r>
            <a:r>
              <a:rPr lang="en-GB" baseline="0" dirty="0"/>
              <a:t> and more clothing is being made from synthetic fibres: polyester, polyethylene, nylon, acrylic, elastane. These are all names you may recognise. Fibres can be released from these clothing items during the manufacturing process and also the washing process: most household washing machines are not equipped with filters for the fibres. Washing a polyester fleece can release nearly 2000 fibres into the marine environment. These are carried in wastewater and discharged into the ocean. </a:t>
            </a:r>
          </a:p>
          <a:p>
            <a:endParaRPr lang="en-GB" baseline="0" dirty="0"/>
          </a:p>
          <a:p>
            <a:r>
              <a:rPr lang="en-GB" baseline="0" dirty="0"/>
              <a:t>In a recent study of microplastics in the Atlantic ocean, 94% of all microplastics sampled in the sub-surface water column were fibres. (</a:t>
            </a:r>
            <a:r>
              <a:rPr lang="en-GB" baseline="0" dirty="0" err="1"/>
              <a:t>Kanhai</a:t>
            </a:r>
            <a:r>
              <a:rPr lang="en-GB" baseline="0" dirty="0"/>
              <a:t> et al., 2017)</a:t>
            </a:r>
          </a:p>
          <a:p>
            <a:endParaRPr lang="en-GB" baseline="0" dirty="0"/>
          </a:p>
          <a:p>
            <a:r>
              <a:rPr lang="en-GB" baseline="0" dirty="0"/>
              <a:t>INTERACTION: In pairs or small groups: can you name the type of fibre of the clothes you are wearing right now? </a:t>
            </a:r>
          </a:p>
          <a:p>
            <a:endParaRPr lang="en-GB" baseline="0" dirty="0"/>
          </a:p>
          <a:p>
            <a:r>
              <a:rPr lang="en-GB" baseline="0" dirty="0"/>
              <a:t>What can you do about it? Wash clothes less often, use a “</a:t>
            </a:r>
            <a:r>
              <a:rPr lang="en-GB" baseline="0" dirty="0" err="1"/>
              <a:t>coraball</a:t>
            </a:r>
            <a:r>
              <a:rPr lang="en-GB" baseline="0" dirty="0"/>
              <a:t>” (pictured) to capture the fibres, or Patagonia sells “</a:t>
            </a:r>
            <a:r>
              <a:rPr lang="en-GB" baseline="0" dirty="0" err="1"/>
              <a:t>Guppyfriends</a:t>
            </a:r>
            <a:r>
              <a:rPr lang="en-GB" baseline="0" dirty="0"/>
              <a:t>” which are bags in which you place your laundry before putting them into the washing machine that capture the fibres, or even install a filter on your washing machine. </a:t>
            </a:r>
          </a:p>
          <a:p>
            <a:endParaRPr lang="en-GB" baseline="0" dirty="0"/>
          </a:p>
          <a:p>
            <a:endParaRPr lang="en-KE" dirty="0"/>
          </a:p>
        </p:txBody>
      </p:sp>
      <p:sp>
        <p:nvSpPr>
          <p:cNvPr id="4" name="Slide Number Placeholder 3">
            <a:extLst>
              <a:ext uri="{FF2B5EF4-FFF2-40B4-BE49-F238E27FC236}">
                <a16:creationId xmlns:a16="http://schemas.microsoft.com/office/drawing/2014/main" id="{78432B35-DFA5-8DF6-A7B1-6E89D8486694}"/>
              </a:ext>
            </a:extLst>
          </p:cNvPr>
          <p:cNvSpPr>
            <a:spLocks noGrp="1"/>
          </p:cNvSpPr>
          <p:nvPr>
            <p:ph type="sldNum" sz="quarter" idx="5"/>
          </p:nvPr>
        </p:nvSpPr>
        <p:spPr/>
        <p:txBody>
          <a:bodyPr/>
          <a:lstStyle/>
          <a:p>
            <a:fld id="{806E5252-745D-472E-AC1A-3F96CA2AAFDD}" type="slidenum">
              <a:rPr lang="en-GB" smtClean="0"/>
              <a:t>11</a:t>
            </a:fld>
            <a:endParaRPr lang="en-GB"/>
          </a:p>
        </p:txBody>
      </p:sp>
    </p:spTree>
    <p:extLst>
      <p:ext uri="{BB962C8B-B14F-4D97-AF65-F5344CB8AC3E}">
        <p14:creationId xmlns:p14="http://schemas.microsoft.com/office/powerpoint/2010/main" val="1832181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B32EE-F2F0-6AF3-EADF-506F72565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FA2C6-EE10-409F-A838-EBA63E0FC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5E175-9893-EC49-9031-B58865FAD7D9}"/>
              </a:ext>
            </a:extLst>
          </p:cNvPr>
          <p:cNvSpPr>
            <a:spLocks noGrp="1"/>
          </p:cNvSpPr>
          <p:nvPr>
            <p:ph type="body" idx="1"/>
          </p:nvPr>
        </p:nvSpPr>
        <p:spPr/>
        <p:txBody>
          <a:bodyPr/>
          <a:lstStyle/>
          <a:p>
            <a:r>
              <a:rPr lang="en-GB" dirty="0"/>
              <a:t>Plastic</a:t>
            </a:r>
            <a:r>
              <a:rPr lang="en-GB" baseline="0" dirty="0"/>
              <a:t> pellets are the form in which plastic is transported between the place that produces the plastic material, and the place that will transform it into the items we see on shop shelves. They are typically between 2-5mm in diameter and shaped like a disk or lentil. They come in a rainbow of colours. Pellets (also known as nurdles) are sometimes spilled into the marine environment during any of the stages from manufacturing, transporting and transforming. They can be found along coastlines and waterways, or floating on the ocean’s surface. 257,000 kilotons of plastic pellets are consumed globally per year – that’s the weight of 2.5 million blue whales! They represent 0.3% of the global release of primary microplastics in the world ocean, and can be released through road runoff, wastewater, and directly into the ocean. </a:t>
            </a:r>
          </a:p>
          <a:p>
            <a:endParaRPr lang="en-GB" baseline="0" dirty="0"/>
          </a:p>
          <a:p>
            <a:r>
              <a:rPr lang="en-GB" baseline="0" dirty="0"/>
              <a:t>Take part in the nurdle hunt! See in the Toolkit or on https://</a:t>
            </a:r>
            <a:r>
              <a:rPr lang="en-GB" baseline="0" dirty="0" err="1"/>
              <a:t>www.nurdlehunt.org.uk</a:t>
            </a:r>
            <a:r>
              <a:rPr lang="en-GB" baseline="0" dirty="0"/>
              <a:t>/ for more information</a:t>
            </a:r>
            <a:endParaRPr lang="en-GB" dirty="0"/>
          </a:p>
          <a:p>
            <a:endParaRPr lang="en-KE" dirty="0"/>
          </a:p>
        </p:txBody>
      </p:sp>
      <p:sp>
        <p:nvSpPr>
          <p:cNvPr id="4" name="Slide Number Placeholder 3">
            <a:extLst>
              <a:ext uri="{FF2B5EF4-FFF2-40B4-BE49-F238E27FC236}">
                <a16:creationId xmlns:a16="http://schemas.microsoft.com/office/drawing/2014/main" id="{27BC59D4-29FD-5D60-DAEC-3AC4B8547F21}"/>
              </a:ext>
            </a:extLst>
          </p:cNvPr>
          <p:cNvSpPr>
            <a:spLocks noGrp="1"/>
          </p:cNvSpPr>
          <p:nvPr>
            <p:ph type="sldNum" sz="quarter" idx="5"/>
          </p:nvPr>
        </p:nvSpPr>
        <p:spPr/>
        <p:txBody>
          <a:bodyPr/>
          <a:lstStyle/>
          <a:p>
            <a:fld id="{806E5252-745D-472E-AC1A-3F96CA2AAFDD}" type="slidenum">
              <a:rPr lang="en-GB" smtClean="0"/>
              <a:t>12</a:t>
            </a:fld>
            <a:endParaRPr lang="en-GB"/>
          </a:p>
        </p:txBody>
      </p:sp>
    </p:spTree>
    <p:extLst>
      <p:ext uri="{BB962C8B-B14F-4D97-AF65-F5344CB8AC3E}">
        <p14:creationId xmlns:p14="http://schemas.microsoft.com/office/powerpoint/2010/main" val="1306987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CF704-BD20-6BC5-B343-66B7BF8AB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C7612-5135-7E79-FAB7-56C5A03F5B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B119C-2867-DC20-C9B8-BC9A49D83A81}"/>
              </a:ext>
            </a:extLst>
          </p:cNvPr>
          <p:cNvSpPr>
            <a:spLocks noGrp="1"/>
          </p:cNvSpPr>
          <p:nvPr>
            <p:ph type="body" idx="1"/>
          </p:nvPr>
        </p:nvSpPr>
        <p:spPr/>
        <p:txBody>
          <a:bodyPr/>
          <a:lstStyle/>
          <a:p>
            <a:r>
              <a:rPr lang="en-GB" dirty="0"/>
              <a:t>Microbeads</a:t>
            </a:r>
            <a:r>
              <a:rPr lang="en-GB" baseline="0" dirty="0"/>
              <a:t> are intentionally manufactured in their “micro” size. In cosmetics, they are present in a variety of products for different purposes. They can be used to create films, such as face masks, to aid deep cleansing and exfoliating, as tooth-whiteners in toothpaste and in deodorants to block pores. Many countries have or are making steps to ban microbeads in cosmetics, but there is still a way to go! </a:t>
            </a:r>
          </a:p>
          <a:p>
            <a:r>
              <a:rPr lang="en-GB" baseline="0" dirty="0"/>
              <a:t>The main ingredients to avoid are: Polyethylene, polypropylene, polyethylene terephthalate and polymethyl methacrylate. </a:t>
            </a:r>
          </a:p>
          <a:p>
            <a:r>
              <a:rPr lang="en-GB" baseline="0" dirty="0"/>
              <a:t>For more information see: </a:t>
            </a:r>
            <a:r>
              <a:rPr lang="en-GB" baseline="0" dirty="0" err="1"/>
              <a:t>www.beatthemicrobead.com</a:t>
            </a:r>
            <a:r>
              <a:rPr lang="en-GB" baseline="0" dirty="0"/>
              <a:t> campaign. </a:t>
            </a:r>
          </a:p>
          <a:p>
            <a:endParaRPr lang="en-GB" baseline="0" dirty="0"/>
          </a:p>
          <a:p>
            <a:r>
              <a:rPr lang="en-GB" baseline="0" dirty="0"/>
              <a:t>Microbeads have replaced traditional sand in industrial sandblasting activities because of their durability. Sandblasting can be used, for example, to clean ships. This results in microbeads entering waterways. </a:t>
            </a:r>
            <a:endParaRPr lang="en-GB" dirty="0"/>
          </a:p>
          <a:p>
            <a:endParaRPr lang="en-KE" dirty="0"/>
          </a:p>
        </p:txBody>
      </p:sp>
      <p:sp>
        <p:nvSpPr>
          <p:cNvPr id="4" name="Slide Number Placeholder 3">
            <a:extLst>
              <a:ext uri="{FF2B5EF4-FFF2-40B4-BE49-F238E27FC236}">
                <a16:creationId xmlns:a16="http://schemas.microsoft.com/office/drawing/2014/main" id="{F7FA600B-ECE6-56A3-073F-A2C8D149C1D6}"/>
              </a:ext>
            </a:extLst>
          </p:cNvPr>
          <p:cNvSpPr>
            <a:spLocks noGrp="1"/>
          </p:cNvSpPr>
          <p:nvPr>
            <p:ph type="sldNum" sz="quarter" idx="5"/>
          </p:nvPr>
        </p:nvSpPr>
        <p:spPr/>
        <p:txBody>
          <a:bodyPr/>
          <a:lstStyle/>
          <a:p>
            <a:fld id="{806E5252-745D-472E-AC1A-3F96CA2AAFDD}" type="slidenum">
              <a:rPr lang="en-GB" smtClean="0"/>
              <a:t>13</a:t>
            </a:fld>
            <a:endParaRPr lang="en-GB"/>
          </a:p>
        </p:txBody>
      </p:sp>
    </p:spTree>
    <p:extLst>
      <p:ext uri="{BB962C8B-B14F-4D97-AF65-F5344CB8AC3E}">
        <p14:creationId xmlns:p14="http://schemas.microsoft.com/office/powerpoint/2010/main" val="2115511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62B3E-0927-65C3-3A5E-340C2F698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A87AC-99B5-BD67-AD86-4E77AB4C7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7AF3F-F807-F654-932F-C63ED8DDE496}"/>
              </a:ext>
            </a:extLst>
          </p:cNvPr>
          <p:cNvSpPr>
            <a:spLocks noGrp="1"/>
          </p:cNvSpPr>
          <p:nvPr>
            <p:ph type="body" idx="1"/>
          </p:nvPr>
        </p:nvSpPr>
        <p:spPr/>
        <p:txBody>
          <a:bodyPr/>
          <a:lstStyle/>
          <a:p>
            <a:r>
              <a:rPr lang="en-GB" dirty="0"/>
              <a:t>As we can see in this chart from the International Union for the Conservation of Nature,</a:t>
            </a:r>
            <a:r>
              <a:rPr lang="en-GB" baseline="0" dirty="0"/>
              <a:t> 28% of the primary microplastics (not including microplastic broken down from larger plastic) are from car tyres: today, many car tyres are made partially from synthetic rubber which is plastic. As they wear down, small fragments are detached and released into road run-off, eventually finding their way into rivers, lakes or the ocean. </a:t>
            </a:r>
          </a:p>
          <a:p>
            <a:endParaRPr lang="en-GB" baseline="0" dirty="0"/>
          </a:p>
          <a:p>
            <a:r>
              <a:rPr lang="en-GB" baseline="0" dirty="0"/>
              <a:t>City dust is made up of many sources of plastics from abrasion of objects such as shoe soles, artificial turfs, and building coatings and intentional pouring of detergents. </a:t>
            </a:r>
          </a:p>
          <a:p>
            <a:endParaRPr lang="en-GB" baseline="0" dirty="0"/>
          </a:p>
          <a:p>
            <a:r>
              <a:rPr lang="en-GB" baseline="0" dirty="0"/>
              <a:t>On the list you can also see road markings and marine coatings- for which acrylic paints are often used. Road markings can also be applied with thermoplastics, which are common in Europe. </a:t>
            </a:r>
          </a:p>
          <a:p>
            <a:endParaRPr lang="en-GB" baseline="0" dirty="0"/>
          </a:p>
          <a:p>
            <a:r>
              <a:rPr lang="en-GB" baseline="0" dirty="0"/>
              <a:t>Geotextiles are </a:t>
            </a:r>
            <a:r>
              <a:rPr lang="en-GB" dirty="0"/>
              <a:t>permeable, flexible fabrics mainly made of synthetic fibres, used primarily in road construction, erosion prevention and drainage. Use likely to increase due to the impact of climate change on infrastructure.</a:t>
            </a:r>
            <a:endParaRPr lang="en-GB" baseline="0" dirty="0"/>
          </a:p>
          <a:p>
            <a:endParaRPr lang="en-GB" baseline="0" dirty="0"/>
          </a:p>
          <a:p>
            <a:r>
              <a:rPr lang="en-GB" baseline="0" dirty="0"/>
              <a:t>For entire document from which this visual is taken, see https://</a:t>
            </a:r>
            <a:r>
              <a:rPr lang="en-GB" baseline="0" dirty="0" err="1"/>
              <a:t>portals.iucn.org</a:t>
            </a:r>
            <a:r>
              <a:rPr lang="en-GB" baseline="0" dirty="0"/>
              <a:t>/library/sites/library/files/documents/2017-002.pdf</a:t>
            </a:r>
          </a:p>
          <a:p>
            <a:endParaRPr lang="en-GB" baseline="0" dirty="0"/>
          </a:p>
          <a:p>
            <a:r>
              <a:rPr lang="en-GB" baseline="0" dirty="0"/>
              <a:t>See also EU Action against Microplastics, October 2023. </a:t>
            </a:r>
            <a:r>
              <a:rPr lang="en-GB" dirty="0"/>
              <a:t>ISBN 978-92-68-08157-0 doi:10.2779/917472.</a:t>
            </a:r>
          </a:p>
          <a:p>
            <a:endParaRPr lang="en-KE" dirty="0"/>
          </a:p>
        </p:txBody>
      </p:sp>
      <p:sp>
        <p:nvSpPr>
          <p:cNvPr id="4" name="Slide Number Placeholder 3">
            <a:extLst>
              <a:ext uri="{FF2B5EF4-FFF2-40B4-BE49-F238E27FC236}">
                <a16:creationId xmlns:a16="http://schemas.microsoft.com/office/drawing/2014/main" id="{BD51FCF9-6345-7720-11D3-16A613A03168}"/>
              </a:ext>
            </a:extLst>
          </p:cNvPr>
          <p:cNvSpPr>
            <a:spLocks noGrp="1"/>
          </p:cNvSpPr>
          <p:nvPr>
            <p:ph type="sldNum" sz="quarter" idx="5"/>
          </p:nvPr>
        </p:nvSpPr>
        <p:spPr/>
        <p:txBody>
          <a:bodyPr/>
          <a:lstStyle/>
          <a:p>
            <a:fld id="{806E5252-745D-472E-AC1A-3F96CA2AAFDD}" type="slidenum">
              <a:rPr lang="en-GB" smtClean="0"/>
              <a:t>14</a:t>
            </a:fld>
            <a:endParaRPr lang="en-GB"/>
          </a:p>
        </p:txBody>
      </p:sp>
    </p:spTree>
    <p:extLst>
      <p:ext uri="{BB962C8B-B14F-4D97-AF65-F5344CB8AC3E}">
        <p14:creationId xmlns:p14="http://schemas.microsoft.com/office/powerpoint/2010/main" val="3340420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BCBE7-F29F-FB6E-1BDC-FADCFE4CA4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A8F65-E796-922C-D70E-2C03010D5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43C29-FBFF-B7D5-5790-B36843D3E4C5}"/>
              </a:ext>
            </a:extLst>
          </p:cNvPr>
          <p:cNvSpPr>
            <a:spLocks noGrp="1"/>
          </p:cNvSpPr>
          <p:nvPr>
            <p:ph type="body" idx="1"/>
          </p:nvPr>
        </p:nvSpPr>
        <p:spPr/>
        <p:txBody>
          <a:bodyPr/>
          <a:lstStyle/>
          <a:p>
            <a:r>
              <a:rPr lang="en-GB" dirty="0"/>
              <a:t>Some studies suggest that the presence of microplastics in sand can alter the permeability (how easily water passes through</a:t>
            </a:r>
            <a:r>
              <a:rPr lang="en-GB" baseline="0" dirty="0"/>
              <a:t>) and temperature of the sand, which could have impacts on sea turtles which have temperature-dependent sex-determination e.g. Carson </a:t>
            </a:r>
            <a:r>
              <a:rPr lang="en-GB" i="1" baseline="0" dirty="0"/>
              <a:t>et al.</a:t>
            </a:r>
            <a:r>
              <a:rPr lang="en-GB" i="0" baseline="0" dirty="0"/>
              <a:t>(2011)</a:t>
            </a:r>
            <a:endParaRPr lang="en-GB" baseline="0" dirty="0"/>
          </a:p>
          <a:p>
            <a:endParaRPr lang="en-GB" baseline="0" dirty="0"/>
          </a:p>
          <a:p>
            <a:r>
              <a:rPr lang="en-GB" baseline="0" dirty="0"/>
              <a:t>Microplastics can also act as vectors for harmful pathogens and invasive species which latch on and use the plastic as a floating raft. The smaller the plastic item, the larger the surface-area-to-volume ratio, allowing more microorganisms to attach to one piece of plastic. These floating rafts can then transport pathogens and invasive species to new geographic areas.</a:t>
            </a:r>
          </a:p>
          <a:p>
            <a:endParaRPr lang="en-GB" baseline="0" dirty="0"/>
          </a:p>
          <a:p>
            <a:r>
              <a:rPr lang="en-GB" baseline="0" dirty="0"/>
              <a:t>The properties of plastic make them so they act as magnets for toxins present in the marine environment, notably Persistent Organic Pollutants (POPs). These are pollutants present in run-off from agricultural fields, for example, which have difficultly breaking down in the marine environment. Studies have found that these pollutants can be present on and in microplastics at a concentration of 1 million times the background concentration in surrounding seawater. </a:t>
            </a:r>
          </a:p>
          <a:p>
            <a:endParaRPr lang="en-GB" baseline="0" dirty="0"/>
          </a:p>
          <a:p>
            <a:r>
              <a:rPr lang="en-GB" baseline="0" dirty="0"/>
              <a:t>This is also a problem when microplastics are ingested, as these toxins are carried into the bodies…. (see next slide) </a:t>
            </a:r>
          </a:p>
          <a:p>
            <a:endParaRPr lang="en-KE" dirty="0"/>
          </a:p>
        </p:txBody>
      </p:sp>
      <p:sp>
        <p:nvSpPr>
          <p:cNvPr id="4" name="Slide Number Placeholder 3">
            <a:extLst>
              <a:ext uri="{FF2B5EF4-FFF2-40B4-BE49-F238E27FC236}">
                <a16:creationId xmlns:a16="http://schemas.microsoft.com/office/drawing/2014/main" id="{3145C7AD-1C81-5808-9B30-166CDE6C5B07}"/>
              </a:ext>
            </a:extLst>
          </p:cNvPr>
          <p:cNvSpPr>
            <a:spLocks noGrp="1"/>
          </p:cNvSpPr>
          <p:nvPr>
            <p:ph type="sldNum" sz="quarter" idx="5"/>
          </p:nvPr>
        </p:nvSpPr>
        <p:spPr/>
        <p:txBody>
          <a:bodyPr/>
          <a:lstStyle/>
          <a:p>
            <a:fld id="{806E5252-745D-472E-AC1A-3F96CA2AAFDD}" type="slidenum">
              <a:rPr lang="en-GB" smtClean="0"/>
              <a:t>15</a:t>
            </a:fld>
            <a:endParaRPr lang="en-GB"/>
          </a:p>
        </p:txBody>
      </p:sp>
    </p:spTree>
    <p:extLst>
      <p:ext uri="{BB962C8B-B14F-4D97-AF65-F5344CB8AC3E}">
        <p14:creationId xmlns:p14="http://schemas.microsoft.com/office/powerpoint/2010/main" val="3306895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03796-95BF-D809-9A04-6B06F548A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9A863-A6A2-501A-0FBE-66F4AB0153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12840-B3E2-4ACA-8EF0-5D285CB50D44}"/>
              </a:ext>
            </a:extLst>
          </p:cNvPr>
          <p:cNvSpPr>
            <a:spLocks noGrp="1"/>
          </p:cNvSpPr>
          <p:nvPr>
            <p:ph type="body" idx="1"/>
          </p:nvPr>
        </p:nvSpPr>
        <p:spPr/>
        <p:txBody>
          <a:bodyPr/>
          <a:lstStyle/>
          <a:p>
            <a:pPr defTabSz="966155">
              <a:defRPr/>
            </a:pPr>
            <a:r>
              <a:rPr lang="en-GB" sz="1200" dirty="0" err="1"/>
              <a:t>Acampora</a:t>
            </a:r>
            <a:r>
              <a:rPr lang="en-GB" sz="1200" dirty="0"/>
              <a:t> et al. (2014) examined bodies of stranded short-tailed shearwaters for the presence of microplastics. More than 2/3 of birds in their study had ingested microplastics. Juveniles were more likely to ingest microplastics (e.g. rubber and balloons) than adults. Microplastics are being ingested by zooplankton. Zooplankton, such as the copepod pictured above, are at the very base of the marine </a:t>
            </a:r>
            <a:r>
              <a:rPr lang="en-GB" sz="1200" dirty="0" err="1"/>
              <a:t>foodweb</a:t>
            </a:r>
            <a:r>
              <a:rPr lang="en-GB" sz="1200" dirty="0"/>
              <a:t>. The earlier in the </a:t>
            </a:r>
            <a:r>
              <a:rPr lang="en-GB" sz="1200" dirty="0" err="1"/>
              <a:t>foodweb</a:t>
            </a:r>
            <a:r>
              <a:rPr lang="en-GB" sz="1200" dirty="0"/>
              <a:t> microplastics are ingested, the more severe the problem as toxins are concentrated each time an organism (which has already ingested microplastic) is ingested by another organism through a process called “bioaccumulation”. </a:t>
            </a:r>
          </a:p>
          <a:p>
            <a:endParaRPr lang="en-GB" sz="1200" dirty="0"/>
          </a:p>
          <a:p>
            <a:r>
              <a:rPr lang="en-GB" sz="1200" dirty="0"/>
              <a:t>It is likely that microplastics are making it all the way up the food chain to humans. Synthetic fibres have been discovered in the soft tissue of mussels on sale in supermarkets in Belgium (De Witte </a:t>
            </a:r>
            <a:r>
              <a:rPr lang="en-GB" sz="1200" i="1" dirty="0"/>
              <a:t>et al</a:t>
            </a:r>
            <a:r>
              <a:rPr lang="en-GB" sz="1200" dirty="0"/>
              <a:t>, 2014).Recently, scientists have found evidence of microplastics ingestion in almost 99% of 14 freshwater fish species in the eastern Brazilian Amazon (WWF, 2023).</a:t>
            </a:r>
          </a:p>
          <a:p>
            <a:endParaRPr lang="en-GB" sz="1200" dirty="0"/>
          </a:p>
          <a:p>
            <a:r>
              <a:rPr lang="en-GB" sz="1200" dirty="0"/>
              <a:t>The impact of plastic and associated toxins on biological organisms is a very active area of research, with some suggestions of  impacts on the endocrine system (hormones) and interaction with DNA leading to cancer.</a:t>
            </a:r>
          </a:p>
          <a:p>
            <a:endParaRPr lang="en-GB" sz="1200" dirty="0"/>
          </a:p>
          <a:p>
            <a:r>
              <a:rPr lang="en-GB" sz="1200" dirty="0"/>
              <a:t>Ref</a:t>
            </a:r>
          </a:p>
          <a:p>
            <a:r>
              <a:rPr lang="en-GB" sz="1200" dirty="0" err="1">
                <a:solidFill>
                  <a:srgbClr val="000000"/>
                </a:solidFill>
              </a:rPr>
              <a:t>Alberghini</a:t>
            </a:r>
            <a:r>
              <a:rPr lang="en-GB" sz="1200" dirty="0">
                <a:solidFill>
                  <a:srgbClr val="000000"/>
                </a:solidFill>
              </a:rPr>
              <a:t>, L., Truant, A., </a:t>
            </a:r>
            <a:r>
              <a:rPr lang="en-GB" sz="1200" dirty="0" err="1">
                <a:solidFill>
                  <a:srgbClr val="000000"/>
                </a:solidFill>
              </a:rPr>
              <a:t>Santonicola</a:t>
            </a:r>
            <a:r>
              <a:rPr lang="en-GB" sz="1200" dirty="0">
                <a:solidFill>
                  <a:srgbClr val="000000"/>
                </a:solidFill>
              </a:rPr>
              <a:t>, S., Colavita, G. &amp; Giaccone, V. (2023). Microplastics in Fish and Fishery Products and Risks for Human Health: A Review. </a:t>
            </a:r>
            <a:r>
              <a:rPr lang="en-GB" sz="1200" i="1" dirty="0">
                <a:solidFill>
                  <a:srgbClr val="000000"/>
                </a:solidFill>
              </a:rPr>
              <a:t>International Journal of Environmental Research and Public Health </a:t>
            </a:r>
            <a:r>
              <a:rPr lang="en-GB" sz="1200" dirty="0">
                <a:solidFill>
                  <a:srgbClr val="000000"/>
                </a:solidFill>
              </a:rPr>
              <a:t>vol. 20. Preprint at </a:t>
            </a:r>
            <a:r>
              <a:rPr lang="en-GB" sz="1200" u="sng" dirty="0">
                <a:solidFill>
                  <a:srgbClr val="00698C"/>
                </a:solidFill>
              </a:rPr>
              <a:t>https://</a:t>
            </a:r>
            <a:r>
              <a:rPr lang="en-GB" sz="1200" u="sng" dirty="0" err="1">
                <a:solidFill>
                  <a:srgbClr val="00698C"/>
                </a:solidFill>
              </a:rPr>
              <a:t>doi</a:t>
            </a:r>
            <a:r>
              <a:rPr lang="en-GB" sz="1200" u="sng" dirty="0">
                <a:solidFill>
                  <a:srgbClr val="00698C"/>
                </a:solidFill>
              </a:rPr>
              <a:t>. org/10.3390/ijerph20010789</a:t>
            </a:r>
            <a:r>
              <a:rPr lang="en-GB" sz="1200" dirty="0">
                <a:solidFill>
                  <a:srgbClr val="000000"/>
                </a:solidFill>
              </a:rPr>
              <a:t>. </a:t>
            </a:r>
          </a:p>
          <a:p>
            <a:r>
              <a:rPr lang="en-GB" sz="1200" dirty="0">
                <a:solidFill>
                  <a:srgbClr val="000000"/>
                </a:solidFill>
              </a:rPr>
              <a:t>Ribeiro-</a:t>
            </a:r>
            <a:r>
              <a:rPr lang="en-GB" sz="1200" dirty="0" err="1">
                <a:solidFill>
                  <a:srgbClr val="000000"/>
                </a:solidFill>
              </a:rPr>
              <a:t>Brasil</a:t>
            </a:r>
            <a:r>
              <a:rPr lang="en-GB" sz="1200" dirty="0">
                <a:solidFill>
                  <a:srgbClr val="000000"/>
                </a:solidFill>
              </a:rPr>
              <a:t>, D.R.G. </a:t>
            </a:r>
            <a:r>
              <a:rPr lang="en-GB" sz="1200" i="1" dirty="0">
                <a:solidFill>
                  <a:srgbClr val="000000"/>
                </a:solidFill>
              </a:rPr>
              <a:t>et al. </a:t>
            </a:r>
            <a:r>
              <a:rPr lang="en-GB" sz="1200" dirty="0">
                <a:solidFill>
                  <a:srgbClr val="000000"/>
                </a:solidFill>
              </a:rPr>
              <a:t>(2020). Contamination of stream fish by plastic waste in the Brazilian Amazon. </a:t>
            </a:r>
            <a:r>
              <a:rPr lang="en-GB" sz="1200" i="1" dirty="0">
                <a:solidFill>
                  <a:srgbClr val="000000"/>
                </a:solidFill>
              </a:rPr>
              <a:t>Environmental Pollution </a:t>
            </a:r>
            <a:r>
              <a:rPr lang="en-GB" sz="1200" b="1" dirty="0">
                <a:solidFill>
                  <a:srgbClr val="000000"/>
                </a:solidFill>
              </a:rPr>
              <a:t>266</a:t>
            </a:r>
            <a:r>
              <a:rPr lang="en-GB" sz="1200" dirty="0">
                <a:solidFill>
                  <a:srgbClr val="000000"/>
                </a:solidFill>
              </a:rPr>
              <a:t>, 115241. </a:t>
            </a:r>
          </a:p>
          <a:p>
            <a:endParaRPr lang="en-KE" dirty="0"/>
          </a:p>
        </p:txBody>
      </p:sp>
      <p:sp>
        <p:nvSpPr>
          <p:cNvPr id="4" name="Slide Number Placeholder 3">
            <a:extLst>
              <a:ext uri="{FF2B5EF4-FFF2-40B4-BE49-F238E27FC236}">
                <a16:creationId xmlns:a16="http://schemas.microsoft.com/office/drawing/2014/main" id="{CD2C6DAC-B072-9328-A6CC-D11BE96EC95A}"/>
              </a:ext>
            </a:extLst>
          </p:cNvPr>
          <p:cNvSpPr>
            <a:spLocks noGrp="1"/>
          </p:cNvSpPr>
          <p:nvPr>
            <p:ph type="sldNum" sz="quarter" idx="5"/>
          </p:nvPr>
        </p:nvSpPr>
        <p:spPr/>
        <p:txBody>
          <a:bodyPr/>
          <a:lstStyle/>
          <a:p>
            <a:fld id="{806E5252-745D-472E-AC1A-3F96CA2AAFDD}" type="slidenum">
              <a:rPr lang="en-GB" smtClean="0"/>
              <a:t>16</a:t>
            </a:fld>
            <a:endParaRPr lang="en-GB"/>
          </a:p>
        </p:txBody>
      </p:sp>
    </p:spTree>
    <p:extLst>
      <p:ext uri="{BB962C8B-B14F-4D97-AF65-F5344CB8AC3E}">
        <p14:creationId xmlns:p14="http://schemas.microsoft.com/office/powerpoint/2010/main" val="1972808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411F4-C162-D40A-1F4D-6BFCA3BEF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8CCAD-0087-BC3B-165E-D5AB2376F5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5B4C78-C9EA-DC42-1876-A62AE1BA03EE}"/>
              </a:ext>
            </a:extLst>
          </p:cNvPr>
          <p:cNvSpPr>
            <a:spLocks noGrp="1"/>
          </p:cNvSpPr>
          <p:nvPr>
            <p:ph type="body" idx="1"/>
          </p:nvPr>
        </p:nvSpPr>
        <p:spPr/>
        <p:txBody>
          <a:bodyPr/>
          <a:lstStyle/>
          <a:p>
            <a:pPr defTabSz="966155">
              <a:defRPr/>
            </a:pPr>
            <a:r>
              <a:rPr lang="en-GB" dirty="0"/>
              <a:t>Microplastics found in organs and faeces. For example, in the placenta.</a:t>
            </a:r>
          </a:p>
          <a:p>
            <a:pPr defTabSz="966155">
              <a:defRPr/>
            </a:pPr>
            <a:endParaRPr lang="en-GB" dirty="0"/>
          </a:p>
          <a:p>
            <a:pPr defTabSz="966155">
              <a:defRPr/>
            </a:pPr>
            <a:r>
              <a:rPr lang="en-GB" dirty="0"/>
              <a:t>Can be moved through the body via a variety of processes. Those plastics – at least some – may be broken down to some extent by body processes. However, distribution can be extensive. How the body responds to these microplastics is still open for discussion and research.</a:t>
            </a:r>
          </a:p>
          <a:p>
            <a:pPr defTabSz="966155">
              <a:defRPr/>
            </a:pPr>
            <a:endParaRPr lang="en-GB" baseline="0" dirty="0"/>
          </a:p>
          <a:p>
            <a:pPr defTabSz="966155">
              <a:defRPr/>
            </a:pPr>
            <a:endParaRPr lang="en-GB" baseline="0" dirty="0"/>
          </a:p>
          <a:p>
            <a:r>
              <a:rPr lang="en-GB" dirty="0"/>
              <a:t>References</a:t>
            </a:r>
          </a:p>
          <a:p>
            <a:pPr algn="l" fontAlgn="t"/>
            <a:r>
              <a:rPr lang="en-GB" dirty="0"/>
              <a:t>Prata, J.C., 2023, </a:t>
            </a:r>
            <a:r>
              <a:rPr lang="en-GB" i="0" dirty="0">
                <a:effectLst/>
              </a:rPr>
              <a:t>Microplastics and human health: Integrating pharmacokinetics, </a:t>
            </a:r>
            <a:r>
              <a:rPr lang="en-GB" b="0" i="0" dirty="0">
                <a:effectLst/>
              </a:rPr>
              <a:t> </a:t>
            </a:r>
            <a:r>
              <a:rPr lang="en-GB" dirty="0"/>
              <a:t>Critical Reviews in Environmental Science and Technology, </a:t>
            </a:r>
            <a:r>
              <a:rPr lang="en-GB" b="0" i="0" dirty="0">
                <a:effectLst/>
              </a:rPr>
              <a:t>Volume 53 (16), 1489-1511</a:t>
            </a:r>
            <a:endParaRPr lang="en-GB" baseline="0" dirty="0"/>
          </a:p>
          <a:p>
            <a:endParaRPr lang="en-KE" dirty="0"/>
          </a:p>
        </p:txBody>
      </p:sp>
      <p:sp>
        <p:nvSpPr>
          <p:cNvPr id="4" name="Slide Number Placeholder 3">
            <a:extLst>
              <a:ext uri="{FF2B5EF4-FFF2-40B4-BE49-F238E27FC236}">
                <a16:creationId xmlns:a16="http://schemas.microsoft.com/office/drawing/2014/main" id="{44113C41-DA86-76D1-E68D-B768CD6F35F7}"/>
              </a:ext>
            </a:extLst>
          </p:cNvPr>
          <p:cNvSpPr>
            <a:spLocks noGrp="1"/>
          </p:cNvSpPr>
          <p:nvPr>
            <p:ph type="sldNum" sz="quarter" idx="5"/>
          </p:nvPr>
        </p:nvSpPr>
        <p:spPr/>
        <p:txBody>
          <a:bodyPr/>
          <a:lstStyle/>
          <a:p>
            <a:fld id="{806E5252-745D-472E-AC1A-3F96CA2AAFDD}" type="slidenum">
              <a:rPr lang="en-GB" smtClean="0"/>
              <a:t>17</a:t>
            </a:fld>
            <a:endParaRPr lang="en-GB"/>
          </a:p>
        </p:txBody>
      </p:sp>
    </p:spTree>
    <p:extLst>
      <p:ext uri="{BB962C8B-B14F-4D97-AF65-F5344CB8AC3E}">
        <p14:creationId xmlns:p14="http://schemas.microsoft.com/office/powerpoint/2010/main" val="3398772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FBEC3-E4A3-C0A7-9224-FF42207D5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C65F6-EE47-924F-7289-9DE483FCA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12B8B-2466-18D4-0685-18B30F1C7C00}"/>
              </a:ext>
            </a:extLst>
          </p:cNvPr>
          <p:cNvSpPr>
            <a:spLocks noGrp="1"/>
          </p:cNvSpPr>
          <p:nvPr>
            <p:ph type="body" idx="1"/>
          </p:nvPr>
        </p:nvSpPr>
        <p:spPr/>
        <p:txBody>
          <a:bodyPr/>
          <a:lstStyle/>
          <a:p>
            <a:pPr defTabSz="966155">
              <a:defRPr/>
            </a:pPr>
            <a:r>
              <a:rPr lang="en-GB" baseline="0" dirty="0"/>
              <a:t>LMIC – Lower to Middle Income Countries</a:t>
            </a:r>
          </a:p>
          <a:p>
            <a:pPr defTabSz="966155">
              <a:defRPr/>
            </a:pPr>
            <a:endParaRPr lang="en-GB" baseline="0" dirty="0"/>
          </a:p>
          <a:p>
            <a:r>
              <a:rPr lang="en-GB" dirty="0"/>
              <a:t>References</a:t>
            </a:r>
          </a:p>
          <a:p>
            <a:pPr algn="l" fontAlgn="t"/>
            <a:r>
              <a:rPr lang="en-GB" dirty="0"/>
              <a:t>Prata, J.C., 2023, </a:t>
            </a:r>
            <a:r>
              <a:rPr lang="en-GB" i="0" dirty="0">
                <a:effectLst/>
              </a:rPr>
              <a:t>Microplastics and human health: Integrating pharmacokinetics, </a:t>
            </a:r>
            <a:r>
              <a:rPr lang="en-GB" b="0" i="0" dirty="0">
                <a:effectLst/>
              </a:rPr>
              <a:t> </a:t>
            </a:r>
            <a:r>
              <a:rPr lang="en-GB" dirty="0"/>
              <a:t>Critical Reviews in Environmental Science and Technology, </a:t>
            </a:r>
            <a:r>
              <a:rPr lang="en-GB" b="0" i="0" dirty="0">
                <a:effectLst/>
              </a:rPr>
              <a:t>Volume 53 (16), 1489-1511</a:t>
            </a:r>
          </a:p>
          <a:p>
            <a:pPr algn="l" fontAlgn="t"/>
            <a:r>
              <a:rPr lang="en-GB" b="0" i="0" baseline="0" dirty="0">
                <a:effectLst/>
              </a:rPr>
              <a:t>WWF, 2023. Who pays for plastic pollution? Enabling Global Equity in the Plastic Value Chain. Towards a Treaty to end plastic pollution.  Dalberg report. Switzerland.</a:t>
            </a:r>
            <a:endParaRPr lang="en-GB" baseline="0" dirty="0"/>
          </a:p>
          <a:p>
            <a:endParaRPr lang="en-KE" dirty="0"/>
          </a:p>
        </p:txBody>
      </p:sp>
      <p:sp>
        <p:nvSpPr>
          <p:cNvPr id="4" name="Slide Number Placeholder 3">
            <a:extLst>
              <a:ext uri="{FF2B5EF4-FFF2-40B4-BE49-F238E27FC236}">
                <a16:creationId xmlns:a16="http://schemas.microsoft.com/office/drawing/2014/main" id="{AC041510-C28F-91C5-77B4-C4ABA9A0B55C}"/>
              </a:ext>
            </a:extLst>
          </p:cNvPr>
          <p:cNvSpPr>
            <a:spLocks noGrp="1"/>
          </p:cNvSpPr>
          <p:nvPr>
            <p:ph type="sldNum" sz="quarter" idx="5"/>
          </p:nvPr>
        </p:nvSpPr>
        <p:spPr/>
        <p:txBody>
          <a:bodyPr/>
          <a:lstStyle/>
          <a:p>
            <a:fld id="{806E5252-745D-472E-AC1A-3F96CA2AAFDD}" type="slidenum">
              <a:rPr lang="en-GB" smtClean="0"/>
              <a:t>18</a:t>
            </a:fld>
            <a:endParaRPr lang="en-GB"/>
          </a:p>
        </p:txBody>
      </p:sp>
    </p:spTree>
    <p:extLst>
      <p:ext uri="{BB962C8B-B14F-4D97-AF65-F5344CB8AC3E}">
        <p14:creationId xmlns:p14="http://schemas.microsoft.com/office/powerpoint/2010/main" val="3461514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628FE-A563-2073-5C69-96E5572B1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80415-F2C5-2E32-2A6D-F7D95C16F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1316D-C067-410D-870C-36A7A6183622}"/>
              </a:ext>
            </a:extLst>
          </p:cNvPr>
          <p:cNvSpPr>
            <a:spLocks noGrp="1"/>
          </p:cNvSpPr>
          <p:nvPr>
            <p:ph type="body" idx="1"/>
          </p:nvPr>
        </p:nvSpPr>
        <p:spPr/>
        <p:txBody>
          <a:bodyPr/>
          <a:lstStyle/>
          <a:p>
            <a:r>
              <a:rPr lang="en-GB" b="0" dirty="0">
                <a:solidFill>
                  <a:schemeClr val="tx1"/>
                </a:solidFill>
                <a:latin typeface="+mn-lt"/>
              </a:rPr>
              <a:t>Tyres are made of 24% synthetic rubber.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222222"/>
                </a:solidFill>
                <a:effectLst/>
                <a:latin typeface="EzzoBook" panose="02000506020000020004"/>
              </a:rPr>
              <a:t>Tear Wear Particles may contain organic chemicals such as Polycyclic Aromatic Hydrocarbons, phthalates, benzothiazoles, bisphenols and heavy metals (Stack et al., 2023)</a:t>
            </a:r>
          </a:p>
          <a:p>
            <a:endParaRPr lang="en-GB" b="0" dirty="0">
              <a:solidFill>
                <a:schemeClr val="tx1"/>
              </a:solidFill>
              <a:latin typeface="+mn-lt"/>
            </a:endParaRPr>
          </a:p>
          <a:p>
            <a:endParaRPr lang="en-GB" b="0" dirty="0">
              <a:solidFill>
                <a:schemeClr val="tx1"/>
              </a:solidFill>
              <a:latin typeface="+mn-lt"/>
            </a:endParaRPr>
          </a:p>
          <a:p>
            <a:r>
              <a:rPr lang="en-GB" b="0" dirty="0">
                <a:solidFill>
                  <a:schemeClr val="tx1"/>
                </a:solidFill>
                <a:latin typeface="+mn-lt"/>
              </a:rPr>
              <a:t>Ref</a:t>
            </a:r>
          </a:p>
          <a:p>
            <a:pPr defTabSz="966155">
              <a:defRPr/>
            </a:pPr>
            <a:r>
              <a:rPr lang="en-GB" b="0" dirty="0">
                <a:solidFill>
                  <a:schemeClr val="tx1"/>
                </a:solidFill>
                <a:latin typeface="+mn-lt"/>
              </a:rPr>
              <a:t>Stack, M.E., et al., 2023. </a:t>
            </a:r>
            <a:r>
              <a:rPr lang="en-GB" b="0" i="0" dirty="0">
                <a:solidFill>
                  <a:schemeClr val="tx1"/>
                </a:solidFill>
                <a:effectLst/>
                <a:latin typeface="+mn-lt"/>
              </a:rPr>
              <a:t>Micron-size tire tread particles leach organic compounds at higher rates than </a:t>
            </a:r>
            <a:r>
              <a:rPr lang="en-GB" b="0" i="0" dirty="0" err="1">
                <a:solidFill>
                  <a:schemeClr val="tx1"/>
                </a:solidFill>
                <a:effectLst/>
                <a:latin typeface="+mn-lt"/>
              </a:rPr>
              <a:t>centimeter</a:t>
            </a:r>
            <a:r>
              <a:rPr lang="en-GB" b="0" i="0" dirty="0">
                <a:solidFill>
                  <a:schemeClr val="tx1"/>
                </a:solidFill>
                <a:effectLst/>
                <a:latin typeface="+mn-lt"/>
              </a:rPr>
              <a:t>-size particles: Compound identification and profile comparison. </a:t>
            </a:r>
            <a:r>
              <a:rPr lang="en-GB" b="0" dirty="0">
                <a:solidFill>
                  <a:schemeClr val="tx1"/>
                </a:solidFill>
                <a:latin typeface="+mn-lt"/>
              </a:rPr>
              <a:t>Environmental Pollution, 334, https://</a:t>
            </a:r>
            <a:r>
              <a:rPr lang="en-GB" b="0" dirty="0" err="1">
                <a:solidFill>
                  <a:schemeClr val="tx1"/>
                </a:solidFill>
                <a:latin typeface="+mn-lt"/>
              </a:rPr>
              <a:t>doi.org</a:t>
            </a:r>
            <a:r>
              <a:rPr lang="en-GB" b="0" dirty="0">
                <a:solidFill>
                  <a:schemeClr val="tx1"/>
                </a:solidFill>
                <a:latin typeface="+mn-lt"/>
              </a:rPr>
              <a:t>/10.1016/j.envpol.2023.122116.</a:t>
            </a:r>
          </a:p>
          <a:p>
            <a:pPr defTabSz="966155">
              <a:defRPr/>
            </a:pPr>
            <a:r>
              <a:rPr lang="en-GB" b="0" dirty="0" err="1">
                <a:solidFill>
                  <a:schemeClr val="tx1"/>
                </a:solidFill>
                <a:latin typeface="+mn-lt"/>
              </a:rPr>
              <a:t>Werbowski</a:t>
            </a:r>
            <a:r>
              <a:rPr lang="en-GB" b="0" dirty="0">
                <a:solidFill>
                  <a:schemeClr val="tx1"/>
                </a:solidFill>
                <a:latin typeface="+mn-lt"/>
              </a:rPr>
              <a:t>, L., et al., 2021. </a:t>
            </a:r>
            <a:r>
              <a:rPr lang="en-GB" b="0" i="0" dirty="0">
                <a:solidFill>
                  <a:schemeClr val="tx1"/>
                </a:solidFill>
                <a:effectLst/>
                <a:latin typeface="+mn-lt"/>
              </a:rPr>
              <a:t>Urban Stormwater Runoff: A Major Pathway for Anthropogenic Particles, Black Rubbery Fragments, and Other Types of Microplastics to Urban Receiving Waters. </a:t>
            </a:r>
            <a:r>
              <a:rPr lang="en-GB" b="1" i="0" u="none" strike="noStrike" dirty="0">
                <a:solidFill>
                  <a:srgbClr val="000000"/>
                </a:solidFill>
                <a:effectLst/>
                <a:latin typeface="Roboto" panose="02000000000000000000" pitchFamily="2" charset="0"/>
              </a:rPr>
              <a:t> </a:t>
            </a:r>
            <a:r>
              <a:rPr lang="en-GB" b="0" i="1" dirty="0">
                <a:solidFill>
                  <a:srgbClr val="000000"/>
                </a:solidFill>
                <a:effectLst/>
                <a:latin typeface="Roboto" panose="02000000000000000000" pitchFamily="2" charset="0"/>
              </a:rPr>
              <a:t>ACS EST Water</a:t>
            </a:r>
            <a:r>
              <a:rPr lang="en-GB" b="0" i="0" dirty="0">
                <a:solidFill>
                  <a:srgbClr val="000000"/>
                </a:solidFill>
                <a:effectLst/>
                <a:latin typeface="Roboto" panose="02000000000000000000" pitchFamily="2" charset="0"/>
              </a:rPr>
              <a:t> 2021, 1, 6, 1420–1428.</a:t>
            </a:r>
            <a:endParaRPr lang="en-GB" b="0" i="0" dirty="0">
              <a:solidFill>
                <a:schemeClr val="tx1"/>
              </a:solidFill>
              <a:effectLst/>
              <a:latin typeface="+mn-lt"/>
            </a:endParaRPr>
          </a:p>
          <a:p>
            <a:endParaRPr lang="en-KE" dirty="0"/>
          </a:p>
        </p:txBody>
      </p:sp>
      <p:sp>
        <p:nvSpPr>
          <p:cNvPr id="4" name="Slide Number Placeholder 3">
            <a:extLst>
              <a:ext uri="{FF2B5EF4-FFF2-40B4-BE49-F238E27FC236}">
                <a16:creationId xmlns:a16="http://schemas.microsoft.com/office/drawing/2014/main" id="{5E571706-547A-1562-EE38-741D7437747E}"/>
              </a:ext>
            </a:extLst>
          </p:cNvPr>
          <p:cNvSpPr>
            <a:spLocks noGrp="1"/>
          </p:cNvSpPr>
          <p:nvPr>
            <p:ph type="sldNum" sz="quarter" idx="5"/>
          </p:nvPr>
        </p:nvSpPr>
        <p:spPr/>
        <p:txBody>
          <a:bodyPr/>
          <a:lstStyle/>
          <a:p>
            <a:fld id="{806E5252-745D-472E-AC1A-3F96CA2AAFDD}" type="slidenum">
              <a:rPr lang="en-GB" smtClean="0"/>
              <a:t>19</a:t>
            </a:fld>
            <a:endParaRPr lang="en-GB"/>
          </a:p>
        </p:txBody>
      </p:sp>
    </p:spTree>
    <p:extLst>
      <p:ext uri="{BB962C8B-B14F-4D97-AF65-F5344CB8AC3E}">
        <p14:creationId xmlns:p14="http://schemas.microsoft.com/office/powerpoint/2010/main" val="373281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UNDP – United Nations Development Programme.</a:t>
            </a:r>
          </a:p>
          <a:p>
            <a:r>
              <a:rPr lang="en-GB" dirty="0"/>
              <a:t>See https://</a:t>
            </a:r>
            <a:r>
              <a:rPr lang="en-GB" dirty="0" err="1"/>
              <a:t>www.undp.org</a:t>
            </a:r>
            <a:r>
              <a:rPr lang="en-GB" dirty="0"/>
              <a:t>/blog/global-treaty-end-plastic-pollution-sight</a:t>
            </a:r>
          </a:p>
          <a:p>
            <a:endParaRPr lang="en-KE" dirty="0"/>
          </a:p>
        </p:txBody>
      </p:sp>
      <p:sp>
        <p:nvSpPr>
          <p:cNvPr id="4" name="Slide Number Placeholder 3"/>
          <p:cNvSpPr>
            <a:spLocks noGrp="1"/>
          </p:cNvSpPr>
          <p:nvPr>
            <p:ph type="sldNum" sz="quarter" idx="5"/>
          </p:nvPr>
        </p:nvSpPr>
        <p:spPr/>
        <p:txBody>
          <a:bodyPr/>
          <a:lstStyle/>
          <a:p>
            <a:fld id="{806E5252-745D-472E-AC1A-3F96CA2AAFDD}" type="slidenum">
              <a:rPr lang="en-GB" smtClean="0"/>
              <a:t>2</a:t>
            </a:fld>
            <a:endParaRPr lang="en-GB"/>
          </a:p>
        </p:txBody>
      </p:sp>
    </p:spTree>
    <p:extLst>
      <p:ext uri="{BB962C8B-B14F-4D97-AF65-F5344CB8AC3E}">
        <p14:creationId xmlns:p14="http://schemas.microsoft.com/office/powerpoint/2010/main" val="1288384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95DEA-3162-BCA1-26EA-44CEEF23E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6EA70-2C46-6E4D-F6A8-07FC854E7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CCAD9-7390-6AFC-5DB7-477FCB45E46D}"/>
              </a:ext>
            </a:extLst>
          </p:cNvPr>
          <p:cNvSpPr>
            <a:spLocks noGrp="1"/>
          </p:cNvSpPr>
          <p:nvPr>
            <p:ph type="body" idx="1"/>
          </p:nvPr>
        </p:nvSpPr>
        <p:spPr/>
        <p:txBody>
          <a:bodyPr/>
          <a:lstStyle/>
          <a:p>
            <a:r>
              <a:rPr lang="en-GB" dirty="0"/>
              <a:t>Ref</a:t>
            </a:r>
          </a:p>
          <a:p>
            <a:r>
              <a:rPr lang="en-GB" dirty="0"/>
              <a:t>Wang et al., 2023. Airborne hydrophilic microplastics in cloud water at high altitudes and their role in cloud formation. Environmental Chemistry Letters, 21, 3055-3062. DOI 10.1007/s10311-023-01626-x.</a:t>
            </a:r>
          </a:p>
          <a:p>
            <a:endParaRPr lang="en-KE" dirty="0"/>
          </a:p>
        </p:txBody>
      </p:sp>
      <p:sp>
        <p:nvSpPr>
          <p:cNvPr id="4" name="Slide Number Placeholder 3">
            <a:extLst>
              <a:ext uri="{FF2B5EF4-FFF2-40B4-BE49-F238E27FC236}">
                <a16:creationId xmlns:a16="http://schemas.microsoft.com/office/drawing/2014/main" id="{59EF69DE-41E9-502B-218A-AD44601516D1}"/>
              </a:ext>
            </a:extLst>
          </p:cNvPr>
          <p:cNvSpPr>
            <a:spLocks noGrp="1"/>
          </p:cNvSpPr>
          <p:nvPr>
            <p:ph type="sldNum" sz="quarter" idx="5"/>
          </p:nvPr>
        </p:nvSpPr>
        <p:spPr/>
        <p:txBody>
          <a:bodyPr/>
          <a:lstStyle/>
          <a:p>
            <a:fld id="{806E5252-745D-472E-AC1A-3F96CA2AAFDD}" type="slidenum">
              <a:rPr lang="en-GB" smtClean="0"/>
              <a:t>20</a:t>
            </a:fld>
            <a:endParaRPr lang="en-GB"/>
          </a:p>
        </p:txBody>
      </p:sp>
    </p:spTree>
    <p:extLst>
      <p:ext uri="{BB962C8B-B14F-4D97-AF65-F5344CB8AC3E}">
        <p14:creationId xmlns:p14="http://schemas.microsoft.com/office/powerpoint/2010/main" val="3809666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909F3-DC48-A921-C27B-5B922C6A3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9E516-8158-BC15-2234-C9E18725E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86D92-BBEC-C389-A001-196A5D7540CD}"/>
              </a:ext>
            </a:extLst>
          </p:cNvPr>
          <p:cNvSpPr>
            <a:spLocks noGrp="1"/>
          </p:cNvSpPr>
          <p:nvPr>
            <p:ph type="body" idx="1"/>
          </p:nvPr>
        </p:nvSpPr>
        <p:spPr/>
        <p:txBody>
          <a:bodyPr/>
          <a:lstStyle/>
          <a:p>
            <a:r>
              <a:rPr lang="en-GB" b="0" i="0" u="none" strike="noStrike" baseline="0" dirty="0"/>
              <a:t>Brazilian mangrove soils have revealed extensive microplastic pollution, averaging 10,000 occurrences per kilogram of soil. </a:t>
            </a:r>
            <a:endParaRPr lang="en-GB" dirty="0"/>
          </a:p>
          <a:p>
            <a:endParaRPr lang="en-GB" dirty="0"/>
          </a:p>
          <a:p>
            <a:r>
              <a:rPr lang="en-GB" dirty="0"/>
              <a:t>Ref</a:t>
            </a:r>
          </a:p>
          <a:p>
            <a:r>
              <a:rPr lang="en-GB" dirty="0"/>
              <a:t>Emenike, P.C., et al., (2022). The effects of microplastics in oceans and marine environment on public health – a mini-review. IOP Conference Series: Earth and Environmental Science, 993, 012019.</a:t>
            </a:r>
          </a:p>
          <a:p>
            <a:r>
              <a:rPr lang="en-GB" b="0" i="0" u="none" strike="noStrike" baseline="0" dirty="0" err="1">
                <a:solidFill>
                  <a:srgbClr val="000000"/>
                </a:solidFill>
              </a:rPr>
              <a:t>Monkul</a:t>
            </a:r>
            <a:r>
              <a:rPr lang="en-GB" b="0" i="0" u="none" strike="noStrike" baseline="0" dirty="0">
                <a:solidFill>
                  <a:srgbClr val="000000"/>
                </a:solidFill>
              </a:rPr>
              <a:t>, M.M. &amp; </a:t>
            </a:r>
            <a:r>
              <a:rPr lang="en-GB" b="0" i="0" u="none" strike="noStrike" baseline="0" dirty="0" err="1">
                <a:solidFill>
                  <a:srgbClr val="000000"/>
                </a:solidFill>
              </a:rPr>
              <a:t>Özhan</a:t>
            </a:r>
            <a:r>
              <a:rPr lang="en-GB" b="0" i="0" u="none" strike="noStrike" baseline="0" dirty="0">
                <a:solidFill>
                  <a:srgbClr val="000000"/>
                </a:solidFill>
              </a:rPr>
              <a:t>, H.O. (2021). Microplastic Contamination in Soils: A Review from Geotechnical Engineering View. </a:t>
            </a:r>
            <a:r>
              <a:rPr lang="en-GB" b="0" i="1" u="none" strike="noStrike" baseline="0" dirty="0">
                <a:solidFill>
                  <a:srgbClr val="000000"/>
                </a:solidFill>
              </a:rPr>
              <a:t>Polymers (Basel).</a:t>
            </a:r>
            <a:r>
              <a:rPr lang="en-GB" b="0" i="0" u="none" strike="noStrike" baseline="0" dirty="0">
                <a:solidFill>
                  <a:srgbClr val="000000"/>
                </a:solidFill>
              </a:rPr>
              <a:t> </a:t>
            </a:r>
          </a:p>
          <a:p>
            <a:r>
              <a:rPr lang="en-GB" b="0" i="0" u="none" strike="noStrike" baseline="0" dirty="0">
                <a:solidFill>
                  <a:srgbClr val="000000"/>
                </a:solidFill>
              </a:rPr>
              <a:t>Paes, E. da S. </a:t>
            </a:r>
            <a:r>
              <a:rPr lang="en-GB" b="0" i="1" u="none" strike="noStrike" baseline="0" dirty="0">
                <a:solidFill>
                  <a:srgbClr val="000000"/>
                </a:solidFill>
              </a:rPr>
              <a:t>et al. </a:t>
            </a:r>
            <a:r>
              <a:rPr lang="en-GB" b="0" i="0" u="none" strike="noStrike" baseline="0" dirty="0">
                <a:solidFill>
                  <a:srgbClr val="000000"/>
                </a:solidFill>
              </a:rPr>
              <a:t>(2022). Widespread microplastic pollution in mangrove soils of </a:t>
            </a:r>
            <a:r>
              <a:rPr lang="en-GB" b="0" i="0" u="none" strike="noStrike" baseline="0" dirty="0" err="1">
                <a:solidFill>
                  <a:srgbClr val="000000"/>
                </a:solidFill>
              </a:rPr>
              <a:t>Todos</a:t>
            </a:r>
            <a:r>
              <a:rPr lang="en-GB" b="0" i="0" u="none" strike="noStrike" baseline="0" dirty="0">
                <a:solidFill>
                  <a:srgbClr val="000000"/>
                </a:solidFill>
              </a:rPr>
              <a:t> </a:t>
            </a:r>
            <a:r>
              <a:rPr lang="en-GB" b="0" i="0" u="none" strike="noStrike" baseline="0" dirty="0" err="1">
                <a:solidFill>
                  <a:srgbClr val="000000"/>
                </a:solidFill>
              </a:rPr>
              <a:t>os</a:t>
            </a:r>
            <a:r>
              <a:rPr lang="en-GB" b="0" i="0" u="none" strike="noStrike" baseline="0" dirty="0">
                <a:solidFill>
                  <a:srgbClr val="000000"/>
                </a:solidFill>
              </a:rPr>
              <a:t> Santos Bay, northern Brazil. </a:t>
            </a:r>
            <a:r>
              <a:rPr lang="en-GB" b="0" i="1" u="none" strike="noStrike" baseline="0" dirty="0">
                <a:solidFill>
                  <a:srgbClr val="000000"/>
                </a:solidFill>
              </a:rPr>
              <a:t>Environ Res </a:t>
            </a:r>
            <a:r>
              <a:rPr lang="en-GB" b="1" i="0" u="none" strike="noStrike" baseline="0" dirty="0">
                <a:solidFill>
                  <a:srgbClr val="000000"/>
                </a:solidFill>
              </a:rPr>
              <a:t>210</a:t>
            </a:r>
            <a:r>
              <a:rPr lang="en-GB" b="0" i="0" u="none" strike="noStrike" baseline="0" dirty="0">
                <a:solidFill>
                  <a:srgbClr val="000000"/>
                </a:solidFill>
              </a:rPr>
              <a:t>, 112952. </a:t>
            </a:r>
          </a:p>
          <a:p>
            <a:endParaRPr lang="en-KE" dirty="0"/>
          </a:p>
        </p:txBody>
      </p:sp>
      <p:sp>
        <p:nvSpPr>
          <p:cNvPr id="4" name="Slide Number Placeholder 3">
            <a:extLst>
              <a:ext uri="{FF2B5EF4-FFF2-40B4-BE49-F238E27FC236}">
                <a16:creationId xmlns:a16="http://schemas.microsoft.com/office/drawing/2014/main" id="{8468D62E-A8C5-C2FD-BDC5-165676321AC1}"/>
              </a:ext>
            </a:extLst>
          </p:cNvPr>
          <p:cNvSpPr>
            <a:spLocks noGrp="1"/>
          </p:cNvSpPr>
          <p:nvPr>
            <p:ph type="sldNum" sz="quarter" idx="5"/>
          </p:nvPr>
        </p:nvSpPr>
        <p:spPr/>
        <p:txBody>
          <a:bodyPr/>
          <a:lstStyle/>
          <a:p>
            <a:fld id="{806E5252-745D-472E-AC1A-3F96CA2AAFDD}" type="slidenum">
              <a:rPr lang="en-GB" smtClean="0"/>
              <a:t>21</a:t>
            </a:fld>
            <a:endParaRPr lang="en-GB"/>
          </a:p>
        </p:txBody>
      </p:sp>
    </p:spTree>
    <p:extLst>
      <p:ext uri="{BB962C8B-B14F-4D97-AF65-F5344CB8AC3E}">
        <p14:creationId xmlns:p14="http://schemas.microsoft.com/office/powerpoint/2010/main" val="3384679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D3D16-970C-FEF7-698B-A34B0619C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2D01E-5D48-6A3A-ABE0-B5F754CDD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BEAE7-577F-E52D-386A-F88A3F6A9CD5}"/>
              </a:ext>
            </a:extLst>
          </p:cNvPr>
          <p:cNvSpPr>
            <a:spLocks noGrp="1"/>
          </p:cNvSpPr>
          <p:nvPr>
            <p:ph type="body" idx="1"/>
          </p:nvPr>
        </p:nvSpPr>
        <p:spPr/>
        <p:txBody>
          <a:bodyPr/>
          <a:lstStyle/>
          <a:p>
            <a:r>
              <a:rPr lang="en-GB" dirty="0"/>
              <a:t>Figure from:- https://</a:t>
            </a:r>
            <a:r>
              <a:rPr lang="en-GB" dirty="0" err="1"/>
              <a:t>wasserdreinull.de</a:t>
            </a:r>
            <a:r>
              <a:rPr lang="en-GB" dirty="0"/>
              <a:t>/</a:t>
            </a:r>
            <a:r>
              <a:rPr lang="en-GB" dirty="0" err="1"/>
              <a:t>en</a:t>
            </a:r>
            <a:r>
              <a:rPr lang="en-GB" dirty="0"/>
              <a:t>/knowledge/microplastics/?</a:t>
            </a:r>
            <a:r>
              <a:rPr lang="en-GB" dirty="0" err="1"/>
              <a:t>gclid</a:t>
            </a:r>
            <a:r>
              <a:rPr lang="en-GB" dirty="0"/>
              <a:t>=CjwKCAiAvJarBhA1EiwAGgZl0NGydVquJ8ucPSZPsyHuEZf5pGBwH3Agc1b-yZ1zwEebhIDPc5pAhhoC2h4QAvD_BwE</a:t>
            </a:r>
          </a:p>
          <a:p>
            <a:endParaRPr lang="en-KE" dirty="0"/>
          </a:p>
        </p:txBody>
      </p:sp>
      <p:sp>
        <p:nvSpPr>
          <p:cNvPr id="4" name="Slide Number Placeholder 3">
            <a:extLst>
              <a:ext uri="{FF2B5EF4-FFF2-40B4-BE49-F238E27FC236}">
                <a16:creationId xmlns:a16="http://schemas.microsoft.com/office/drawing/2014/main" id="{467B1F80-C11B-CA05-8703-48EC39A042BD}"/>
              </a:ext>
            </a:extLst>
          </p:cNvPr>
          <p:cNvSpPr>
            <a:spLocks noGrp="1"/>
          </p:cNvSpPr>
          <p:nvPr>
            <p:ph type="sldNum" sz="quarter" idx="5"/>
          </p:nvPr>
        </p:nvSpPr>
        <p:spPr/>
        <p:txBody>
          <a:bodyPr/>
          <a:lstStyle/>
          <a:p>
            <a:fld id="{806E5252-745D-472E-AC1A-3F96CA2AAFDD}" type="slidenum">
              <a:rPr lang="en-GB" smtClean="0"/>
              <a:t>22</a:t>
            </a:fld>
            <a:endParaRPr lang="en-GB"/>
          </a:p>
        </p:txBody>
      </p:sp>
    </p:spTree>
    <p:extLst>
      <p:ext uri="{BB962C8B-B14F-4D97-AF65-F5344CB8AC3E}">
        <p14:creationId xmlns:p14="http://schemas.microsoft.com/office/powerpoint/2010/main" val="193629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585BB-3049-53B1-50C4-CFC36E39A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6C2D1-7B3D-48A8-B0FD-02FB5563A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5CADD-C327-EF95-C479-F91623132AEE}"/>
              </a:ext>
            </a:extLst>
          </p:cNvPr>
          <p:cNvSpPr>
            <a:spLocks noGrp="1"/>
          </p:cNvSpPr>
          <p:nvPr>
            <p:ph type="body" idx="1"/>
          </p:nvPr>
        </p:nvSpPr>
        <p:spPr/>
        <p:txBody>
          <a:bodyPr/>
          <a:lstStyle/>
          <a:p>
            <a:r>
              <a:rPr lang="en-GB" dirty="0"/>
              <a:t>See</a:t>
            </a:r>
          </a:p>
          <a:p>
            <a:r>
              <a:rPr lang="en-GB" dirty="0"/>
              <a:t>UNEA Resolution 5/14 entitled “End plastic pollution: Towards an international legally binding instrument”. </a:t>
            </a:r>
            <a:r>
              <a:rPr lang="nn-NO" dirty="0"/>
              <a:t>UNEP/PP/OEWG/1/INF/1.</a:t>
            </a:r>
            <a:r>
              <a:rPr lang="en-GB" dirty="0"/>
              <a:t> Resolution adopted by the United Nations Environment Assembly on 2 March 2022.</a:t>
            </a:r>
          </a:p>
          <a:p>
            <a:endParaRPr lang="en-KE" dirty="0"/>
          </a:p>
        </p:txBody>
      </p:sp>
      <p:sp>
        <p:nvSpPr>
          <p:cNvPr id="4" name="Slide Number Placeholder 3">
            <a:extLst>
              <a:ext uri="{FF2B5EF4-FFF2-40B4-BE49-F238E27FC236}">
                <a16:creationId xmlns:a16="http://schemas.microsoft.com/office/drawing/2014/main" id="{DDCC4F61-0447-1F2F-B9F5-ADE982D02805}"/>
              </a:ext>
            </a:extLst>
          </p:cNvPr>
          <p:cNvSpPr>
            <a:spLocks noGrp="1"/>
          </p:cNvSpPr>
          <p:nvPr>
            <p:ph type="sldNum" sz="quarter" idx="5"/>
          </p:nvPr>
        </p:nvSpPr>
        <p:spPr/>
        <p:txBody>
          <a:bodyPr/>
          <a:lstStyle/>
          <a:p>
            <a:fld id="{806E5252-745D-472E-AC1A-3F96CA2AAFDD}" type="slidenum">
              <a:rPr lang="en-GB" smtClean="0"/>
              <a:t>3</a:t>
            </a:fld>
            <a:endParaRPr lang="en-GB"/>
          </a:p>
        </p:txBody>
      </p:sp>
    </p:spTree>
    <p:extLst>
      <p:ext uri="{BB962C8B-B14F-4D97-AF65-F5344CB8AC3E}">
        <p14:creationId xmlns:p14="http://schemas.microsoft.com/office/powerpoint/2010/main" val="3653700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8681E-E360-1E72-E9D1-77B76DCD7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D0C76-C5E8-F53D-F233-AFAB48A2D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6A7EC-BC6B-BBBE-1444-B6C0B6D3C70A}"/>
              </a:ext>
            </a:extLst>
          </p:cNvPr>
          <p:cNvSpPr>
            <a:spLocks noGrp="1"/>
          </p:cNvSpPr>
          <p:nvPr>
            <p:ph type="body" idx="1"/>
          </p:nvPr>
        </p:nvSpPr>
        <p:spPr/>
        <p:txBody>
          <a:bodyPr/>
          <a:lstStyle/>
          <a:p>
            <a:r>
              <a:rPr lang="en-GB" dirty="0"/>
              <a:t>See</a:t>
            </a:r>
          </a:p>
          <a:p>
            <a:r>
              <a:rPr lang="en-GB" dirty="0"/>
              <a:t>UNEA Resolution 5/14 entitled “End plastic pollution: Towards an international legally binding instrument”. </a:t>
            </a:r>
            <a:r>
              <a:rPr lang="nn-NO" dirty="0"/>
              <a:t>UNEP/PP/OEWG/1/INF/1.</a:t>
            </a:r>
            <a:r>
              <a:rPr lang="en-GB" dirty="0"/>
              <a:t> Resolution adopted by the United Nations Environment Assembly on 2 March 2022.</a:t>
            </a:r>
          </a:p>
          <a:p>
            <a:endParaRPr lang="en-KE" dirty="0"/>
          </a:p>
        </p:txBody>
      </p:sp>
      <p:sp>
        <p:nvSpPr>
          <p:cNvPr id="4" name="Slide Number Placeholder 3">
            <a:extLst>
              <a:ext uri="{FF2B5EF4-FFF2-40B4-BE49-F238E27FC236}">
                <a16:creationId xmlns:a16="http://schemas.microsoft.com/office/drawing/2014/main" id="{EE3733C1-EAB5-FF9D-74EA-68BAFC9340D6}"/>
              </a:ext>
            </a:extLst>
          </p:cNvPr>
          <p:cNvSpPr>
            <a:spLocks noGrp="1"/>
          </p:cNvSpPr>
          <p:nvPr>
            <p:ph type="sldNum" sz="quarter" idx="5"/>
          </p:nvPr>
        </p:nvSpPr>
        <p:spPr/>
        <p:txBody>
          <a:bodyPr/>
          <a:lstStyle/>
          <a:p>
            <a:fld id="{806E5252-745D-472E-AC1A-3F96CA2AAFDD}" type="slidenum">
              <a:rPr lang="en-GB" smtClean="0"/>
              <a:t>4</a:t>
            </a:fld>
            <a:endParaRPr lang="en-GB"/>
          </a:p>
        </p:txBody>
      </p:sp>
    </p:spTree>
    <p:extLst>
      <p:ext uri="{BB962C8B-B14F-4D97-AF65-F5344CB8AC3E}">
        <p14:creationId xmlns:p14="http://schemas.microsoft.com/office/powerpoint/2010/main" val="2318581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806E5252-745D-472E-AC1A-3F96CA2AAFDD}" type="slidenum">
              <a:rPr lang="en-GB" smtClean="0"/>
              <a:t>5</a:t>
            </a:fld>
            <a:endParaRPr lang="en-GB"/>
          </a:p>
        </p:txBody>
      </p:sp>
    </p:spTree>
    <p:extLst>
      <p:ext uri="{BB962C8B-B14F-4D97-AF65-F5344CB8AC3E}">
        <p14:creationId xmlns:p14="http://schemas.microsoft.com/office/powerpoint/2010/main" val="1740126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C611-A4EA-B9C4-7557-92CF2F03B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3CA3E-856D-B3C4-8EE1-F4F77A5EB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851B0B-58D5-E1F2-6E43-043C1861DEDD}"/>
              </a:ext>
            </a:extLst>
          </p:cNvPr>
          <p:cNvSpPr>
            <a:spLocks noGrp="1"/>
          </p:cNvSpPr>
          <p:nvPr>
            <p:ph type="body" idx="1"/>
          </p:nvPr>
        </p:nvSpPr>
        <p:spPr/>
        <p:txBody>
          <a:bodyPr/>
          <a:lstStyle/>
          <a:p>
            <a:r>
              <a:rPr lang="en-GB" dirty="0"/>
              <a:t>Russell, C., 2023. Sedimentation Shifted: The peculiar process of plastic-riddled riverbeds. Geoscientist, 33 (04), 14-19.</a:t>
            </a:r>
          </a:p>
          <a:p>
            <a:endParaRPr lang="en-KE" dirty="0"/>
          </a:p>
        </p:txBody>
      </p:sp>
      <p:sp>
        <p:nvSpPr>
          <p:cNvPr id="4" name="Slide Number Placeholder 3">
            <a:extLst>
              <a:ext uri="{FF2B5EF4-FFF2-40B4-BE49-F238E27FC236}">
                <a16:creationId xmlns:a16="http://schemas.microsoft.com/office/drawing/2014/main" id="{7EDBCEBB-B46A-D39F-445F-7890325B65E5}"/>
              </a:ext>
            </a:extLst>
          </p:cNvPr>
          <p:cNvSpPr>
            <a:spLocks noGrp="1"/>
          </p:cNvSpPr>
          <p:nvPr>
            <p:ph type="sldNum" sz="quarter" idx="5"/>
          </p:nvPr>
        </p:nvSpPr>
        <p:spPr/>
        <p:txBody>
          <a:bodyPr/>
          <a:lstStyle/>
          <a:p>
            <a:fld id="{806E5252-745D-472E-AC1A-3F96CA2AAFDD}" type="slidenum">
              <a:rPr lang="en-GB" smtClean="0"/>
              <a:t>6</a:t>
            </a:fld>
            <a:endParaRPr lang="en-GB"/>
          </a:p>
        </p:txBody>
      </p:sp>
    </p:spTree>
    <p:extLst>
      <p:ext uri="{BB962C8B-B14F-4D97-AF65-F5344CB8AC3E}">
        <p14:creationId xmlns:p14="http://schemas.microsoft.com/office/powerpoint/2010/main" val="2171188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9238E-9D90-BB97-23BE-ABEE1B9B2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2634E-98B8-9995-9C52-AA19D6FBA3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1EE61-F648-BD93-95A0-7D4DD2BF9704}"/>
              </a:ext>
            </a:extLst>
          </p:cNvPr>
          <p:cNvSpPr>
            <a:spLocks noGrp="1"/>
          </p:cNvSpPr>
          <p:nvPr>
            <p:ph type="body" idx="1"/>
          </p:nvPr>
        </p:nvSpPr>
        <p:spPr/>
        <p:txBody>
          <a:bodyPr/>
          <a:lstStyle/>
          <a:p>
            <a:r>
              <a:rPr lang="en-GB" dirty="0"/>
              <a:t>The term Microplastics</a:t>
            </a:r>
            <a:r>
              <a:rPr lang="en-GB" baseline="0" dirty="0"/>
              <a:t> is differently interpreted in terms of size by different people. </a:t>
            </a:r>
            <a:r>
              <a:rPr lang="en-GB" baseline="0" dirty="0" err="1"/>
              <a:t>Andrady</a:t>
            </a:r>
            <a:r>
              <a:rPr lang="en-GB" baseline="0" dirty="0"/>
              <a:t> (2011) defines microplastics as 5mm to 50 microns whilst others define micro as between 0.5 and 1 mm in every dimension. Bermudez and </a:t>
            </a:r>
            <a:r>
              <a:rPr lang="en-GB" baseline="0" dirty="0" err="1"/>
              <a:t>Swarzenski</a:t>
            </a:r>
            <a:r>
              <a:rPr lang="en-GB" baseline="0" dirty="0"/>
              <a:t> (2021) define microplastics as between 200 and 20 microns, classifying larger sizes as macro and </a:t>
            </a:r>
            <a:r>
              <a:rPr lang="en-GB" baseline="0" dirty="0" err="1"/>
              <a:t>mesoplastics</a:t>
            </a:r>
            <a:r>
              <a:rPr lang="en-GB" baseline="0" dirty="0"/>
              <a:t>. Below this are nano, </a:t>
            </a:r>
            <a:r>
              <a:rPr lang="en-GB" baseline="0" dirty="0" err="1"/>
              <a:t>pico</a:t>
            </a:r>
            <a:r>
              <a:rPr lang="en-GB" baseline="0" dirty="0"/>
              <a:t> and </a:t>
            </a:r>
            <a:r>
              <a:rPr lang="en-GB" baseline="0" dirty="0" err="1"/>
              <a:t>femto</a:t>
            </a:r>
            <a:r>
              <a:rPr lang="en-GB" baseline="0" dirty="0"/>
              <a:t> sizes.</a:t>
            </a:r>
          </a:p>
          <a:p>
            <a:endParaRPr lang="en-GB" baseline="0" dirty="0"/>
          </a:p>
          <a:p>
            <a:r>
              <a:rPr lang="en-GB" baseline="0" dirty="0"/>
              <a:t>References.</a:t>
            </a:r>
          </a:p>
          <a:p>
            <a:r>
              <a:rPr lang="en-GB" baseline="0" dirty="0" err="1"/>
              <a:t>Andrady</a:t>
            </a:r>
            <a:r>
              <a:rPr lang="en-GB" baseline="0" dirty="0"/>
              <a:t>, 2011</a:t>
            </a:r>
          </a:p>
          <a:p>
            <a:r>
              <a:rPr lang="en-GB" baseline="0" dirty="0"/>
              <a:t>Bermudez, J.R., </a:t>
            </a:r>
            <a:r>
              <a:rPr lang="en-GB" baseline="0" dirty="0" err="1"/>
              <a:t>Swarzenski</a:t>
            </a:r>
            <a:r>
              <a:rPr lang="en-GB" baseline="0" dirty="0"/>
              <a:t>, P.W., 2021. A microplastic size classification scheme aligned with universal plankton survey methods. </a:t>
            </a:r>
            <a:r>
              <a:rPr lang="en-GB" baseline="0" dirty="0" err="1"/>
              <a:t>MethodsX</a:t>
            </a:r>
            <a:r>
              <a:rPr lang="en-GB" baseline="0" dirty="0"/>
              <a:t>. DOI 10.1016/j.mex.2021.101516.</a:t>
            </a:r>
          </a:p>
          <a:p>
            <a:r>
              <a:rPr lang="en-GB" baseline="0" dirty="0"/>
              <a:t>Murray, A., </a:t>
            </a:r>
            <a:r>
              <a:rPr lang="en-GB" baseline="0" dirty="0" err="1"/>
              <a:t>Ormeci</a:t>
            </a:r>
            <a:r>
              <a:rPr lang="en-GB" baseline="0" dirty="0"/>
              <a:t>, B., 2020. </a:t>
            </a:r>
            <a:r>
              <a:rPr lang="en-GB" dirty="0"/>
              <a:t>Removal Effectiveness of </a:t>
            </a:r>
            <a:r>
              <a:rPr lang="en-GB" dirty="0" err="1"/>
              <a:t>Nanoplastics</a:t>
            </a:r>
            <a:r>
              <a:rPr lang="en-GB" dirty="0"/>
              <a:t> (&lt; 400 nm) with Separation Processes Used for Water and Wastewater Treatment. Water, </a:t>
            </a:r>
            <a:r>
              <a:rPr lang="pl-PL" dirty="0"/>
              <a:t>12, 635; doi:10.3390/w12030635</a:t>
            </a:r>
            <a:r>
              <a:rPr lang="en-GB" dirty="0"/>
              <a:t>.</a:t>
            </a:r>
            <a:endParaRPr lang="en-GB" baseline="0" dirty="0"/>
          </a:p>
          <a:p>
            <a:endParaRPr lang="en-KE" dirty="0"/>
          </a:p>
        </p:txBody>
      </p:sp>
      <p:sp>
        <p:nvSpPr>
          <p:cNvPr id="4" name="Slide Number Placeholder 3">
            <a:extLst>
              <a:ext uri="{FF2B5EF4-FFF2-40B4-BE49-F238E27FC236}">
                <a16:creationId xmlns:a16="http://schemas.microsoft.com/office/drawing/2014/main" id="{3BD445CC-D19F-043F-44BF-C90292B1BCA8}"/>
              </a:ext>
            </a:extLst>
          </p:cNvPr>
          <p:cNvSpPr>
            <a:spLocks noGrp="1"/>
          </p:cNvSpPr>
          <p:nvPr>
            <p:ph type="sldNum" sz="quarter" idx="5"/>
          </p:nvPr>
        </p:nvSpPr>
        <p:spPr/>
        <p:txBody>
          <a:bodyPr/>
          <a:lstStyle/>
          <a:p>
            <a:fld id="{806E5252-745D-472E-AC1A-3F96CA2AAFDD}" type="slidenum">
              <a:rPr lang="en-GB" smtClean="0"/>
              <a:t>7</a:t>
            </a:fld>
            <a:endParaRPr lang="en-GB"/>
          </a:p>
        </p:txBody>
      </p:sp>
    </p:spTree>
    <p:extLst>
      <p:ext uri="{BB962C8B-B14F-4D97-AF65-F5344CB8AC3E}">
        <p14:creationId xmlns:p14="http://schemas.microsoft.com/office/powerpoint/2010/main" val="1973171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6C985-4BB2-AD46-EE10-C9AA29FE5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E06B2-34BE-DB1A-824E-71EA6B9D6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24F72-8BBD-C9E1-031C-35FCB63A9F83}"/>
              </a:ext>
            </a:extLst>
          </p:cNvPr>
          <p:cNvSpPr>
            <a:spLocks noGrp="1"/>
          </p:cNvSpPr>
          <p:nvPr>
            <p:ph type="body" idx="1"/>
          </p:nvPr>
        </p:nvSpPr>
        <p:spPr/>
        <p:txBody>
          <a:bodyPr/>
          <a:lstStyle/>
          <a:p>
            <a:r>
              <a:rPr lang="en-GB" dirty="0"/>
              <a:t>Green, D.S., et al., 2018. A comparison of sampling methods for seawater microplastics and a first report of the microplastic litter in coastal waters of Ascension and Falkland Islands. Marine Pollution Bulletin, 137, 695-701.</a:t>
            </a:r>
          </a:p>
          <a:p>
            <a:endParaRPr lang="en-KE" dirty="0"/>
          </a:p>
        </p:txBody>
      </p:sp>
      <p:sp>
        <p:nvSpPr>
          <p:cNvPr id="4" name="Slide Number Placeholder 3">
            <a:extLst>
              <a:ext uri="{FF2B5EF4-FFF2-40B4-BE49-F238E27FC236}">
                <a16:creationId xmlns:a16="http://schemas.microsoft.com/office/drawing/2014/main" id="{6D17F380-881A-2787-E4E5-0F311E68DB50}"/>
              </a:ext>
            </a:extLst>
          </p:cNvPr>
          <p:cNvSpPr>
            <a:spLocks noGrp="1"/>
          </p:cNvSpPr>
          <p:nvPr>
            <p:ph type="sldNum" sz="quarter" idx="5"/>
          </p:nvPr>
        </p:nvSpPr>
        <p:spPr/>
        <p:txBody>
          <a:bodyPr/>
          <a:lstStyle/>
          <a:p>
            <a:fld id="{806E5252-745D-472E-AC1A-3F96CA2AAFDD}" type="slidenum">
              <a:rPr lang="en-GB" smtClean="0"/>
              <a:t>8</a:t>
            </a:fld>
            <a:endParaRPr lang="en-GB"/>
          </a:p>
        </p:txBody>
      </p:sp>
    </p:spTree>
    <p:extLst>
      <p:ext uri="{BB962C8B-B14F-4D97-AF65-F5344CB8AC3E}">
        <p14:creationId xmlns:p14="http://schemas.microsoft.com/office/powerpoint/2010/main" val="734766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13710-CB0F-1A91-D246-DA4B77159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61C90-62D5-F5E4-BB97-99BC3391E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8AC9B-BF97-4EC1-F7CA-B507C57AC5F2}"/>
              </a:ext>
            </a:extLst>
          </p:cNvPr>
          <p:cNvSpPr>
            <a:spLocks noGrp="1"/>
          </p:cNvSpPr>
          <p:nvPr>
            <p:ph type="body" idx="1"/>
          </p:nvPr>
        </p:nvSpPr>
        <p:spPr/>
        <p:txBody>
          <a:bodyPr/>
          <a:lstStyle/>
          <a:p>
            <a:r>
              <a:rPr lang="en-GB" dirty="0"/>
              <a:t>Microplastics </a:t>
            </a:r>
            <a:r>
              <a:rPr lang="en-GB" baseline="0" dirty="0"/>
              <a:t>can be divided into two categories: primary and secondary. </a:t>
            </a:r>
            <a:r>
              <a:rPr lang="en-GB" b="1" baseline="0" dirty="0"/>
              <a:t>Primary microplastics</a:t>
            </a:r>
            <a:r>
              <a:rPr lang="en-GB" baseline="0" dirty="0"/>
              <a:t> are those which enter the environment already in this size category either because they have been manufactured that size (</a:t>
            </a:r>
            <a:r>
              <a:rPr lang="en-GB" baseline="0" dirty="0" err="1"/>
              <a:t>eg.</a:t>
            </a:r>
            <a:r>
              <a:rPr lang="en-GB" baseline="0" dirty="0"/>
              <a:t> pre-industrial pellets or “nurdles”) or resulting from the abrasion of larger plastic items during manufacturing or use (e.g. clothes fibres released during washing process). 98% of losses of primary microplastics are from land-based activities. </a:t>
            </a:r>
            <a:r>
              <a:rPr lang="en-GB" b="1" baseline="0" dirty="0"/>
              <a:t>Secondary microplastics </a:t>
            </a:r>
            <a:r>
              <a:rPr lang="en-GB" baseline="0" dirty="0"/>
              <a:t>are those which originate from larger plastic objects degrading in the </a:t>
            </a:r>
            <a:r>
              <a:rPr lang="en-GB" baseline="0" dirty="0">
                <a:solidFill>
                  <a:srgbClr val="0000FF"/>
                </a:solidFill>
              </a:rPr>
              <a:t>marine</a:t>
            </a:r>
            <a:r>
              <a:rPr lang="en-GB" baseline="0" dirty="0"/>
              <a:t> environment through the effect of wind, waves or sunlight, such as fragments, films and foams. </a:t>
            </a:r>
          </a:p>
          <a:p>
            <a:endParaRPr lang="en-GB" baseline="0" dirty="0"/>
          </a:p>
          <a:p>
            <a:r>
              <a:rPr lang="en-GB" baseline="0" dirty="0"/>
              <a:t>Microbeads, famous for their presence in cosmetics, but also used in sandblasting, are mini-microplastics of the primary kind. </a:t>
            </a:r>
            <a:endParaRPr lang="en-GB" dirty="0"/>
          </a:p>
          <a:p>
            <a:endParaRPr lang="en-KE" dirty="0"/>
          </a:p>
        </p:txBody>
      </p:sp>
      <p:sp>
        <p:nvSpPr>
          <p:cNvPr id="4" name="Slide Number Placeholder 3">
            <a:extLst>
              <a:ext uri="{FF2B5EF4-FFF2-40B4-BE49-F238E27FC236}">
                <a16:creationId xmlns:a16="http://schemas.microsoft.com/office/drawing/2014/main" id="{42FD1688-1878-C7E4-3187-7ADC93F9B70D}"/>
              </a:ext>
            </a:extLst>
          </p:cNvPr>
          <p:cNvSpPr>
            <a:spLocks noGrp="1"/>
          </p:cNvSpPr>
          <p:nvPr>
            <p:ph type="sldNum" sz="quarter" idx="5"/>
          </p:nvPr>
        </p:nvSpPr>
        <p:spPr/>
        <p:txBody>
          <a:bodyPr/>
          <a:lstStyle/>
          <a:p>
            <a:fld id="{806E5252-745D-472E-AC1A-3F96CA2AAFDD}" type="slidenum">
              <a:rPr lang="en-GB" smtClean="0"/>
              <a:t>9</a:t>
            </a:fld>
            <a:endParaRPr lang="en-GB"/>
          </a:p>
        </p:txBody>
      </p:sp>
    </p:spTree>
    <p:extLst>
      <p:ext uri="{BB962C8B-B14F-4D97-AF65-F5344CB8AC3E}">
        <p14:creationId xmlns:p14="http://schemas.microsoft.com/office/powerpoint/2010/main" val="346923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25EEFE-F500-496C-A942-5C695091239D}"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8BF7CA-0BC9-45FB-8B40-308A8E44FEF3}" type="slidenum">
              <a:rPr lang="en-GB" smtClean="0"/>
              <a:t>‹#›</a:t>
            </a:fld>
            <a:endParaRPr lang="en-GB"/>
          </a:p>
        </p:txBody>
      </p:sp>
    </p:spTree>
    <p:extLst>
      <p:ext uri="{BB962C8B-B14F-4D97-AF65-F5344CB8AC3E}">
        <p14:creationId xmlns:p14="http://schemas.microsoft.com/office/powerpoint/2010/main" val="70873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25EEFE-F500-496C-A942-5C695091239D}"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8BF7CA-0BC9-45FB-8B40-308A8E44FEF3}" type="slidenum">
              <a:rPr lang="en-GB" smtClean="0"/>
              <a:t>‹#›</a:t>
            </a:fld>
            <a:endParaRPr lang="en-GB"/>
          </a:p>
        </p:txBody>
      </p:sp>
    </p:spTree>
    <p:extLst>
      <p:ext uri="{BB962C8B-B14F-4D97-AF65-F5344CB8AC3E}">
        <p14:creationId xmlns:p14="http://schemas.microsoft.com/office/powerpoint/2010/main" val="3991045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25EEFE-F500-496C-A942-5C695091239D}"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8BF7CA-0BC9-45FB-8B40-308A8E44FEF3}" type="slidenum">
              <a:rPr lang="en-GB" smtClean="0"/>
              <a:t>‹#›</a:t>
            </a:fld>
            <a:endParaRPr lang="en-GB"/>
          </a:p>
        </p:txBody>
      </p:sp>
    </p:spTree>
    <p:extLst>
      <p:ext uri="{BB962C8B-B14F-4D97-AF65-F5344CB8AC3E}">
        <p14:creationId xmlns:p14="http://schemas.microsoft.com/office/powerpoint/2010/main" val="4243324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37"/>
          <p:cNvSpPr txBox="1">
            <a:spLocks noGrp="1"/>
          </p:cNvSpPr>
          <p:nvPr>
            <p:ph type="ctrTitle"/>
          </p:nvPr>
        </p:nvSpPr>
        <p:spPr>
          <a:xfrm>
            <a:off x="913805" y="2130848"/>
            <a:ext cx="10364391" cy="1470049"/>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 name="Google Shape;16;p37"/>
          <p:cNvSpPr txBox="1">
            <a:spLocks noGrp="1"/>
          </p:cNvSpPr>
          <p:nvPr>
            <p:ph type="subTitle" idx="1"/>
          </p:nvPr>
        </p:nvSpPr>
        <p:spPr>
          <a:xfrm>
            <a:off x="1829099" y="3886648"/>
            <a:ext cx="8533804" cy="1752451"/>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1687"/>
              </a:spcBef>
              <a:spcAft>
                <a:spcPts val="0"/>
              </a:spcAft>
              <a:buClr>
                <a:schemeClr val="dk1"/>
              </a:buClr>
              <a:buSzPts val="7182"/>
              <a:buNone/>
              <a:defRPr/>
            </a:lvl1pPr>
            <a:lvl2pPr lvl="1" algn="ctr">
              <a:lnSpc>
                <a:spcPct val="100000"/>
              </a:lnSpc>
              <a:spcBef>
                <a:spcPts val="1687"/>
              </a:spcBef>
              <a:spcAft>
                <a:spcPts val="0"/>
              </a:spcAft>
              <a:buClr>
                <a:schemeClr val="dk1"/>
              </a:buClr>
              <a:buSzPts val="7182"/>
              <a:buNone/>
              <a:defRPr/>
            </a:lvl2pPr>
            <a:lvl3pPr lvl="2" algn="ctr">
              <a:lnSpc>
                <a:spcPct val="100000"/>
              </a:lnSpc>
              <a:spcBef>
                <a:spcPts val="1687"/>
              </a:spcBef>
              <a:spcAft>
                <a:spcPts val="0"/>
              </a:spcAft>
              <a:buClr>
                <a:schemeClr val="dk1"/>
              </a:buClr>
              <a:buSzPts val="7182"/>
              <a:buNone/>
              <a:defRPr/>
            </a:lvl3pPr>
            <a:lvl4pPr lvl="3" algn="ctr">
              <a:lnSpc>
                <a:spcPct val="100000"/>
              </a:lnSpc>
              <a:spcBef>
                <a:spcPts val="1687"/>
              </a:spcBef>
              <a:spcAft>
                <a:spcPts val="0"/>
              </a:spcAft>
              <a:buClr>
                <a:schemeClr val="dk1"/>
              </a:buClr>
              <a:buSzPts val="7182"/>
              <a:buNone/>
              <a:defRPr/>
            </a:lvl4pPr>
            <a:lvl5pPr lvl="4" algn="ctr">
              <a:lnSpc>
                <a:spcPct val="100000"/>
              </a:lnSpc>
              <a:spcBef>
                <a:spcPts val="1687"/>
              </a:spcBef>
              <a:spcAft>
                <a:spcPts val="0"/>
              </a:spcAft>
              <a:buClr>
                <a:schemeClr val="dk1"/>
              </a:buClr>
              <a:buSzPts val="7182"/>
              <a:buNone/>
              <a:defRPr/>
            </a:lvl5pPr>
            <a:lvl6pPr lvl="5" algn="ctr">
              <a:lnSpc>
                <a:spcPct val="100000"/>
              </a:lnSpc>
              <a:spcBef>
                <a:spcPts val="1687"/>
              </a:spcBef>
              <a:spcAft>
                <a:spcPts val="0"/>
              </a:spcAft>
              <a:buClr>
                <a:schemeClr val="dk1"/>
              </a:buClr>
              <a:buSzPts val="7182"/>
              <a:buNone/>
              <a:defRPr/>
            </a:lvl6pPr>
            <a:lvl7pPr lvl="6" algn="ctr">
              <a:lnSpc>
                <a:spcPct val="100000"/>
              </a:lnSpc>
              <a:spcBef>
                <a:spcPts val="1687"/>
              </a:spcBef>
              <a:spcAft>
                <a:spcPts val="0"/>
              </a:spcAft>
              <a:buClr>
                <a:schemeClr val="dk1"/>
              </a:buClr>
              <a:buSzPts val="7182"/>
              <a:buNone/>
              <a:defRPr/>
            </a:lvl7pPr>
            <a:lvl8pPr lvl="7" algn="ctr">
              <a:lnSpc>
                <a:spcPct val="100000"/>
              </a:lnSpc>
              <a:spcBef>
                <a:spcPts val="1687"/>
              </a:spcBef>
              <a:spcAft>
                <a:spcPts val="0"/>
              </a:spcAft>
              <a:buClr>
                <a:schemeClr val="dk1"/>
              </a:buClr>
              <a:buSzPts val="7182"/>
              <a:buNone/>
              <a:defRPr/>
            </a:lvl8pPr>
            <a:lvl9pPr lvl="8" algn="ctr">
              <a:lnSpc>
                <a:spcPct val="100000"/>
              </a:lnSpc>
              <a:spcBef>
                <a:spcPts val="1687"/>
              </a:spcBef>
              <a:spcAft>
                <a:spcPts val="0"/>
              </a:spcAft>
              <a:buClr>
                <a:schemeClr val="dk1"/>
              </a:buClr>
              <a:buSzPts val="7182"/>
              <a:buNone/>
              <a:defRPr/>
            </a:lvl9pPr>
          </a:lstStyle>
          <a:p>
            <a:endParaRPr/>
          </a:p>
        </p:txBody>
      </p:sp>
    </p:spTree>
    <p:extLst>
      <p:ext uri="{BB962C8B-B14F-4D97-AF65-F5344CB8AC3E}">
        <p14:creationId xmlns:p14="http://schemas.microsoft.com/office/powerpoint/2010/main" val="574101030"/>
      </p:ext>
    </p:extLst>
  </p:cSld>
  <p:clrMapOvr>
    <a:masterClrMapping/>
  </p:clrMapOvr>
  <p:extLst>
    <p:ext uri="{DCECCB84-F9BA-43D5-87BE-67443E8EF086}">
      <p15:sldGuideLst xmlns:p15="http://schemas.microsoft.com/office/powerpoint/2012/main">
        <p15:guide id="1" orient="horz" pos="3072">
          <p15:clr>
            <a:srgbClr val="FBAE40"/>
          </p15:clr>
        </p15:guide>
        <p15:guide id="2" pos="54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8"/>
          <p:cNvSpPr txBox="1">
            <a:spLocks noGrp="1"/>
          </p:cNvSpPr>
          <p:nvPr>
            <p:ph type="title"/>
          </p:nvPr>
        </p:nvSpPr>
        <p:spPr>
          <a:xfrm>
            <a:off x="1190625" y="178594"/>
            <a:ext cx="9810750" cy="17145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 name="Google Shape;19;p38"/>
          <p:cNvSpPr txBox="1">
            <a:spLocks noGrp="1"/>
          </p:cNvSpPr>
          <p:nvPr>
            <p:ph type="body" idx="1"/>
          </p:nvPr>
        </p:nvSpPr>
        <p:spPr>
          <a:xfrm>
            <a:off x="1190625" y="1946672"/>
            <a:ext cx="9810750" cy="4018359"/>
          </a:xfrm>
          <a:prstGeom prst="rect">
            <a:avLst/>
          </a:prstGeom>
          <a:noFill/>
          <a:ln>
            <a:noFill/>
          </a:ln>
        </p:spPr>
        <p:txBody>
          <a:bodyPr spcFirstLastPara="1" wrap="square" lIns="50800" tIns="50800" rIns="50800" bIns="50800" anchor="ctr" anchorCtr="0">
            <a:noAutofit/>
          </a:bodyPr>
          <a:lstStyle>
            <a:lvl1pPr marL="321457" lvl="0" indent="-298152" algn="l">
              <a:lnSpc>
                <a:spcPct val="100000"/>
              </a:lnSpc>
              <a:spcBef>
                <a:spcPts val="1687"/>
              </a:spcBef>
              <a:spcAft>
                <a:spcPts val="0"/>
              </a:spcAft>
              <a:buClr>
                <a:schemeClr val="dk1"/>
              </a:buClr>
              <a:buSzPts val="3078"/>
              <a:buChar char="•"/>
              <a:defRPr/>
            </a:lvl1pPr>
            <a:lvl2pPr marL="642915" lvl="1" indent="-298152" algn="l">
              <a:lnSpc>
                <a:spcPct val="100000"/>
              </a:lnSpc>
              <a:spcBef>
                <a:spcPts val="1687"/>
              </a:spcBef>
              <a:spcAft>
                <a:spcPts val="0"/>
              </a:spcAft>
              <a:buClr>
                <a:schemeClr val="dk1"/>
              </a:buClr>
              <a:buSzPts val="3078"/>
              <a:buChar char="•"/>
              <a:defRPr/>
            </a:lvl2pPr>
            <a:lvl3pPr marL="964372" lvl="2" indent="-298152" algn="l">
              <a:lnSpc>
                <a:spcPct val="100000"/>
              </a:lnSpc>
              <a:spcBef>
                <a:spcPts val="1687"/>
              </a:spcBef>
              <a:spcAft>
                <a:spcPts val="0"/>
              </a:spcAft>
              <a:buClr>
                <a:schemeClr val="dk1"/>
              </a:buClr>
              <a:buSzPts val="3078"/>
              <a:buChar char="•"/>
              <a:defRPr/>
            </a:lvl3pPr>
            <a:lvl4pPr marL="1285829" lvl="3" indent="-298152" algn="l">
              <a:lnSpc>
                <a:spcPct val="100000"/>
              </a:lnSpc>
              <a:spcBef>
                <a:spcPts val="1687"/>
              </a:spcBef>
              <a:spcAft>
                <a:spcPts val="0"/>
              </a:spcAft>
              <a:buClr>
                <a:schemeClr val="dk1"/>
              </a:buClr>
              <a:buSzPts val="3078"/>
              <a:buChar char="•"/>
              <a:defRPr/>
            </a:lvl4pPr>
            <a:lvl5pPr marL="1607287" lvl="4" indent="-298152" algn="l">
              <a:lnSpc>
                <a:spcPct val="100000"/>
              </a:lnSpc>
              <a:spcBef>
                <a:spcPts val="1687"/>
              </a:spcBef>
              <a:spcAft>
                <a:spcPts val="0"/>
              </a:spcAft>
              <a:buClr>
                <a:schemeClr val="dk1"/>
              </a:buClr>
              <a:buSzPts val="3078"/>
              <a:buChar char="•"/>
              <a:defRPr/>
            </a:lvl5pPr>
            <a:lvl6pPr marL="1928744" lvl="5" indent="-298152" algn="l">
              <a:lnSpc>
                <a:spcPct val="100000"/>
              </a:lnSpc>
              <a:spcBef>
                <a:spcPts val="1687"/>
              </a:spcBef>
              <a:spcAft>
                <a:spcPts val="0"/>
              </a:spcAft>
              <a:buClr>
                <a:schemeClr val="dk1"/>
              </a:buClr>
              <a:buSzPts val="3078"/>
              <a:buChar char="•"/>
              <a:defRPr/>
            </a:lvl6pPr>
            <a:lvl7pPr marL="2250201" lvl="6" indent="-298152" algn="l">
              <a:lnSpc>
                <a:spcPct val="100000"/>
              </a:lnSpc>
              <a:spcBef>
                <a:spcPts val="1687"/>
              </a:spcBef>
              <a:spcAft>
                <a:spcPts val="0"/>
              </a:spcAft>
              <a:buClr>
                <a:schemeClr val="dk1"/>
              </a:buClr>
              <a:buSzPts val="3078"/>
              <a:buChar char="•"/>
              <a:defRPr/>
            </a:lvl7pPr>
            <a:lvl8pPr marL="2571659" lvl="7" indent="-298152" algn="l">
              <a:lnSpc>
                <a:spcPct val="100000"/>
              </a:lnSpc>
              <a:spcBef>
                <a:spcPts val="1687"/>
              </a:spcBef>
              <a:spcAft>
                <a:spcPts val="0"/>
              </a:spcAft>
              <a:buClr>
                <a:schemeClr val="dk1"/>
              </a:buClr>
              <a:buSzPts val="3078"/>
              <a:buChar char="•"/>
              <a:defRPr/>
            </a:lvl8pPr>
            <a:lvl9pPr marL="2893116" lvl="8" indent="-298152" algn="l">
              <a:lnSpc>
                <a:spcPct val="100000"/>
              </a:lnSpc>
              <a:spcBef>
                <a:spcPts val="1687"/>
              </a:spcBef>
              <a:spcAft>
                <a:spcPts val="0"/>
              </a:spcAft>
              <a:buClr>
                <a:schemeClr val="dk1"/>
              </a:buClr>
              <a:buSzPts val="3078"/>
              <a:buChar char="•"/>
              <a:defRPr/>
            </a:lvl9pPr>
          </a:lstStyle>
          <a:p>
            <a:endParaRPr/>
          </a:p>
        </p:txBody>
      </p:sp>
    </p:spTree>
    <p:extLst>
      <p:ext uri="{BB962C8B-B14F-4D97-AF65-F5344CB8AC3E}">
        <p14:creationId xmlns:p14="http://schemas.microsoft.com/office/powerpoint/2010/main" val="3864519558"/>
      </p:ext>
    </p:extLst>
  </p:cSld>
  <p:clrMapOvr>
    <a:masterClrMapping/>
  </p:clrMapOvr>
  <p:extLst>
    <p:ext uri="{DCECCB84-F9BA-43D5-87BE-67443E8EF086}">
      <p15:sldGuideLst xmlns:p15="http://schemas.microsoft.com/office/powerpoint/2012/main">
        <p15:guide id="1" orient="horz" pos="3072">
          <p15:clr>
            <a:srgbClr val="FBAE40"/>
          </p15:clr>
        </p15:guide>
        <p15:guide id="2" pos="54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43"/>
          <p:cNvSpPr txBox="1">
            <a:spLocks noGrp="1"/>
          </p:cNvSpPr>
          <p:nvPr>
            <p:ph type="title"/>
          </p:nvPr>
        </p:nvSpPr>
        <p:spPr>
          <a:xfrm>
            <a:off x="1190625" y="178594"/>
            <a:ext cx="9810750" cy="17145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5818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1620686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40"/>
          <p:cNvSpPr txBox="1">
            <a:spLocks noGrp="1"/>
          </p:cNvSpPr>
          <p:nvPr>
            <p:ph type="title"/>
          </p:nvPr>
        </p:nvSpPr>
        <p:spPr>
          <a:xfrm>
            <a:off x="962919" y="4406801"/>
            <a:ext cx="10362902" cy="1361777"/>
          </a:xfrm>
          <a:prstGeom prst="rect">
            <a:avLst/>
          </a:prstGeom>
          <a:noFill/>
          <a:ln>
            <a:noFill/>
          </a:ln>
        </p:spPr>
        <p:txBody>
          <a:bodyPr spcFirstLastPara="1" wrap="square" lIns="50800" tIns="50800" rIns="50800" bIns="50800" anchor="t" anchorCtr="0">
            <a:noAutofit/>
          </a:bodyPr>
          <a:lstStyle>
            <a:lvl1pPr lvl="0" algn="l">
              <a:lnSpc>
                <a:spcPct val="100000"/>
              </a:lnSpc>
              <a:spcBef>
                <a:spcPts val="0"/>
              </a:spcBef>
              <a:spcAft>
                <a:spcPts val="0"/>
              </a:spcAft>
              <a:buSzPts val="1400"/>
              <a:buNone/>
              <a:defRPr sz="2812"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 name="Google Shape;31;p40"/>
          <p:cNvSpPr txBox="1">
            <a:spLocks noGrp="1"/>
          </p:cNvSpPr>
          <p:nvPr>
            <p:ph type="body" idx="1"/>
          </p:nvPr>
        </p:nvSpPr>
        <p:spPr>
          <a:xfrm>
            <a:off x="962919" y="2906613"/>
            <a:ext cx="10362902" cy="1500188"/>
          </a:xfrm>
          <a:prstGeom prst="rect">
            <a:avLst/>
          </a:prstGeom>
          <a:noFill/>
          <a:ln>
            <a:noFill/>
          </a:ln>
        </p:spPr>
        <p:txBody>
          <a:bodyPr spcFirstLastPara="1" wrap="square" lIns="50800" tIns="50800" rIns="50800" bIns="50800" anchor="b" anchorCtr="0">
            <a:noAutofit/>
          </a:bodyPr>
          <a:lstStyle>
            <a:lvl1pPr marL="321457" lvl="0" indent="-160729" algn="l">
              <a:lnSpc>
                <a:spcPct val="100000"/>
              </a:lnSpc>
              <a:spcBef>
                <a:spcPts val="1687"/>
              </a:spcBef>
              <a:spcAft>
                <a:spcPts val="0"/>
              </a:spcAft>
              <a:buClr>
                <a:schemeClr val="dk1"/>
              </a:buClr>
              <a:buSzPts val="3420"/>
              <a:buNone/>
              <a:defRPr sz="1406"/>
            </a:lvl1pPr>
            <a:lvl2pPr marL="642915" lvl="1" indent="-160729" algn="l">
              <a:lnSpc>
                <a:spcPct val="100000"/>
              </a:lnSpc>
              <a:spcBef>
                <a:spcPts val="1687"/>
              </a:spcBef>
              <a:spcAft>
                <a:spcPts val="0"/>
              </a:spcAft>
              <a:buClr>
                <a:schemeClr val="dk1"/>
              </a:buClr>
              <a:buSzPts val="3078"/>
              <a:buNone/>
              <a:defRPr sz="1266"/>
            </a:lvl2pPr>
            <a:lvl3pPr marL="964372" lvl="2" indent="-160729" algn="l">
              <a:lnSpc>
                <a:spcPct val="100000"/>
              </a:lnSpc>
              <a:spcBef>
                <a:spcPts val="1687"/>
              </a:spcBef>
              <a:spcAft>
                <a:spcPts val="0"/>
              </a:spcAft>
              <a:buClr>
                <a:schemeClr val="dk1"/>
              </a:buClr>
              <a:buSzPts val="2736"/>
              <a:buNone/>
              <a:defRPr sz="1125"/>
            </a:lvl3pPr>
            <a:lvl4pPr marL="1285829" lvl="3" indent="-160729" algn="l">
              <a:lnSpc>
                <a:spcPct val="100000"/>
              </a:lnSpc>
              <a:spcBef>
                <a:spcPts val="1687"/>
              </a:spcBef>
              <a:spcAft>
                <a:spcPts val="0"/>
              </a:spcAft>
              <a:buClr>
                <a:schemeClr val="dk1"/>
              </a:buClr>
              <a:buSzPts val="2394"/>
              <a:buNone/>
              <a:defRPr sz="984"/>
            </a:lvl4pPr>
            <a:lvl5pPr marL="1607287" lvl="4" indent="-160729" algn="l">
              <a:lnSpc>
                <a:spcPct val="100000"/>
              </a:lnSpc>
              <a:spcBef>
                <a:spcPts val="1687"/>
              </a:spcBef>
              <a:spcAft>
                <a:spcPts val="0"/>
              </a:spcAft>
              <a:buClr>
                <a:schemeClr val="dk1"/>
              </a:buClr>
              <a:buSzPts val="2394"/>
              <a:buNone/>
              <a:defRPr sz="984"/>
            </a:lvl5pPr>
            <a:lvl6pPr marL="1928744" lvl="5" indent="-160729" algn="l">
              <a:lnSpc>
                <a:spcPct val="100000"/>
              </a:lnSpc>
              <a:spcBef>
                <a:spcPts val="1687"/>
              </a:spcBef>
              <a:spcAft>
                <a:spcPts val="0"/>
              </a:spcAft>
              <a:buClr>
                <a:schemeClr val="dk1"/>
              </a:buClr>
              <a:buSzPts val="2394"/>
              <a:buNone/>
              <a:defRPr sz="984"/>
            </a:lvl6pPr>
            <a:lvl7pPr marL="2250201" lvl="6" indent="-160729" algn="l">
              <a:lnSpc>
                <a:spcPct val="100000"/>
              </a:lnSpc>
              <a:spcBef>
                <a:spcPts val="1687"/>
              </a:spcBef>
              <a:spcAft>
                <a:spcPts val="0"/>
              </a:spcAft>
              <a:buClr>
                <a:schemeClr val="dk1"/>
              </a:buClr>
              <a:buSzPts val="2394"/>
              <a:buNone/>
              <a:defRPr sz="984"/>
            </a:lvl7pPr>
            <a:lvl8pPr marL="2571659" lvl="7" indent="-160729" algn="l">
              <a:lnSpc>
                <a:spcPct val="100000"/>
              </a:lnSpc>
              <a:spcBef>
                <a:spcPts val="1687"/>
              </a:spcBef>
              <a:spcAft>
                <a:spcPts val="0"/>
              </a:spcAft>
              <a:buClr>
                <a:schemeClr val="dk1"/>
              </a:buClr>
              <a:buSzPts val="2394"/>
              <a:buNone/>
              <a:defRPr sz="984"/>
            </a:lvl8pPr>
            <a:lvl9pPr marL="2893116" lvl="8" indent="-160729" algn="l">
              <a:lnSpc>
                <a:spcPct val="100000"/>
              </a:lnSpc>
              <a:spcBef>
                <a:spcPts val="1687"/>
              </a:spcBef>
              <a:spcAft>
                <a:spcPts val="0"/>
              </a:spcAft>
              <a:buClr>
                <a:schemeClr val="dk1"/>
              </a:buClr>
              <a:buSzPts val="2394"/>
              <a:buNone/>
              <a:defRPr sz="984"/>
            </a:lvl9pPr>
          </a:lstStyle>
          <a:p>
            <a:endParaRPr/>
          </a:p>
        </p:txBody>
      </p:sp>
    </p:spTree>
    <p:extLst>
      <p:ext uri="{BB962C8B-B14F-4D97-AF65-F5344CB8AC3E}">
        <p14:creationId xmlns:p14="http://schemas.microsoft.com/office/powerpoint/2010/main" val="1193271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2"/>
        <p:cNvGrpSpPr/>
        <p:nvPr/>
      </p:nvGrpSpPr>
      <p:grpSpPr>
        <a:xfrm>
          <a:off x="0" y="0"/>
          <a:ext cx="0" cy="0"/>
          <a:chOff x="0" y="0"/>
          <a:chExt cx="0" cy="0"/>
        </a:xfrm>
      </p:grpSpPr>
      <p:sp>
        <p:nvSpPr>
          <p:cNvPr id="33" name="Google Shape;33;p41"/>
          <p:cNvSpPr txBox="1">
            <a:spLocks noGrp="1"/>
          </p:cNvSpPr>
          <p:nvPr>
            <p:ph type="title"/>
          </p:nvPr>
        </p:nvSpPr>
        <p:spPr>
          <a:xfrm>
            <a:off x="1190625" y="178594"/>
            <a:ext cx="9810750" cy="17145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 name="Google Shape;34;p41"/>
          <p:cNvSpPr txBox="1">
            <a:spLocks noGrp="1"/>
          </p:cNvSpPr>
          <p:nvPr>
            <p:ph type="body" idx="1"/>
          </p:nvPr>
        </p:nvSpPr>
        <p:spPr>
          <a:xfrm>
            <a:off x="1190625" y="1946672"/>
            <a:ext cx="4833937" cy="4018359"/>
          </a:xfrm>
          <a:prstGeom prst="rect">
            <a:avLst/>
          </a:prstGeom>
          <a:noFill/>
          <a:ln>
            <a:noFill/>
          </a:ln>
        </p:spPr>
        <p:txBody>
          <a:bodyPr spcFirstLastPara="1" wrap="square" lIns="50800" tIns="50800" rIns="50800" bIns="50800" anchor="ctr" anchorCtr="0">
            <a:noAutofit/>
          </a:bodyPr>
          <a:lstStyle>
            <a:lvl1pPr marL="321457" lvl="0" indent="-374498" algn="l">
              <a:lnSpc>
                <a:spcPct val="100000"/>
              </a:lnSpc>
              <a:spcBef>
                <a:spcPts val="1687"/>
              </a:spcBef>
              <a:spcAft>
                <a:spcPts val="0"/>
              </a:spcAft>
              <a:buClr>
                <a:schemeClr val="dk1"/>
              </a:buClr>
              <a:buSzPts val="4788"/>
              <a:buChar char="•"/>
              <a:defRPr sz="1969"/>
            </a:lvl1pPr>
            <a:lvl2pPr marL="642915" lvl="1" indent="-343959" algn="l">
              <a:lnSpc>
                <a:spcPct val="100000"/>
              </a:lnSpc>
              <a:spcBef>
                <a:spcPts val="1687"/>
              </a:spcBef>
              <a:spcAft>
                <a:spcPts val="0"/>
              </a:spcAft>
              <a:buClr>
                <a:schemeClr val="dk1"/>
              </a:buClr>
              <a:buSzPts val="4104"/>
              <a:buChar char="•"/>
              <a:defRPr sz="1687"/>
            </a:lvl2pPr>
            <a:lvl3pPr marL="964372" lvl="2" indent="-313420" algn="l">
              <a:lnSpc>
                <a:spcPct val="100000"/>
              </a:lnSpc>
              <a:spcBef>
                <a:spcPts val="1687"/>
              </a:spcBef>
              <a:spcAft>
                <a:spcPts val="0"/>
              </a:spcAft>
              <a:buClr>
                <a:schemeClr val="dk1"/>
              </a:buClr>
              <a:buSzPts val="3420"/>
              <a:buChar char="•"/>
              <a:defRPr sz="1406"/>
            </a:lvl3pPr>
            <a:lvl4pPr marL="1285829" lvl="3" indent="-298152" algn="l">
              <a:lnSpc>
                <a:spcPct val="100000"/>
              </a:lnSpc>
              <a:spcBef>
                <a:spcPts val="1687"/>
              </a:spcBef>
              <a:spcAft>
                <a:spcPts val="0"/>
              </a:spcAft>
              <a:buClr>
                <a:schemeClr val="dk1"/>
              </a:buClr>
              <a:buSzPts val="3078"/>
              <a:buChar char="•"/>
              <a:defRPr sz="1266"/>
            </a:lvl4pPr>
            <a:lvl5pPr marL="1607287" lvl="4" indent="-298152" algn="l">
              <a:lnSpc>
                <a:spcPct val="100000"/>
              </a:lnSpc>
              <a:spcBef>
                <a:spcPts val="1687"/>
              </a:spcBef>
              <a:spcAft>
                <a:spcPts val="0"/>
              </a:spcAft>
              <a:buClr>
                <a:schemeClr val="dk1"/>
              </a:buClr>
              <a:buSzPts val="3078"/>
              <a:buChar char="•"/>
              <a:defRPr sz="1266"/>
            </a:lvl5pPr>
            <a:lvl6pPr marL="1928744" lvl="5" indent="-298152" algn="l">
              <a:lnSpc>
                <a:spcPct val="100000"/>
              </a:lnSpc>
              <a:spcBef>
                <a:spcPts val="1687"/>
              </a:spcBef>
              <a:spcAft>
                <a:spcPts val="0"/>
              </a:spcAft>
              <a:buClr>
                <a:schemeClr val="dk1"/>
              </a:buClr>
              <a:buSzPts val="3078"/>
              <a:buChar char="•"/>
              <a:defRPr sz="1266"/>
            </a:lvl6pPr>
            <a:lvl7pPr marL="2250201" lvl="6" indent="-298152" algn="l">
              <a:lnSpc>
                <a:spcPct val="100000"/>
              </a:lnSpc>
              <a:spcBef>
                <a:spcPts val="1687"/>
              </a:spcBef>
              <a:spcAft>
                <a:spcPts val="0"/>
              </a:spcAft>
              <a:buClr>
                <a:schemeClr val="dk1"/>
              </a:buClr>
              <a:buSzPts val="3078"/>
              <a:buChar char="•"/>
              <a:defRPr sz="1266"/>
            </a:lvl7pPr>
            <a:lvl8pPr marL="2571659" lvl="7" indent="-298152" algn="l">
              <a:lnSpc>
                <a:spcPct val="100000"/>
              </a:lnSpc>
              <a:spcBef>
                <a:spcPts val="1687"/>
              </a:spcBef>
              <a:spcAft>
                <a:spcPts val="0"/>
              </a:spcAft>
              <a:buClr>
                <a:schemeClr val="dk1"/>
              </a:buClr>
              <a:buSzPts val="3078"/>
              <a:buChar char="•"/>
              <a:defRPr sz="1266"/>
            </a:lvl8pPr>
            <a:lvl9pPr marL="2893116" lvl="8" indent="-298152" algn="l">
              <a:lnSpc>
                <a:spcPct val="100000"/>
              </a:lnSpc>
              <a:spcBef>
                <a:spcPts val="1687"/>
              </a:spcBef>
              <a:spcAft>
                <a:spcPts val="0"/>
              </a:spcAft>
              <a:buClr>
                <a:schemeClr val="dk1"/>
              </a:buClr>
              <a:buSzPts val="3078"/>
              <a:buChar char="•"/>
              <a:defRPr sz="1266"/>
            </a:lvl9pPr>
          </a:lstStyle>
          <a:p>
            <a:endParaRPr/>
          </a:p>
        </p:txBody>
      </p:sp>
      <p:sp>
        <p:nvSpPr>
          <p:cNvPr id="35" name="Google Shape;35;p41"/>
          <p:cNvSpPr txBox="1">
            <a:spLocks noGrp="1"/>
          </p:cNvSpPr>
          <p:nvPr>
            <p:ph type="body" idx="2"/>
          </p:nvPr>
        </p:nvSpPr>
        <p:spPr>
          <a:xfrm>
            <a:off x="6167438" y="1946672"/>
            <a:ext cx="4833937" cy="4018359"/>
          </a:xfrm>
          <a:prstGeom prst="rect">
            <a:avLst/>
          </a:prstGeom>
          <a:noFill/>
          <a:ln>
            <a:noFill/>
          </a:ln>
        </p:spPr>
        <p:txBody>
          <a:bodyPr spcFirstLastPara="1" wrap="square" lIns="50800" tIns="50800" rIns="50800" bIns="50800" anchor="ctr" anchorCtr="0">
            <a:noAutofit/>
          </a:bodyPr>
          <a:lstStyle>
            <a:lvl1pPr marL="321457" lvl="0" indent="-374498" algn="l">
              <a:lnSpc>
                <a:spcPct val="100000"/>
              </a:lnSpc>
              <a:spcBef>
                <a:spcPts val="1687"/>
              </a:spcBef>
              <a:spcAft>
                <a:spcPts val="0"/>
              </a:spcAft>
              <a:buClr>
                <a:schemeClr val="dk1"/>
              </a:buClr>
              <a:buSzPts val="4788"/>
              <a:buChar char="•"/>
              <a:defRPr sz="1969"/>
            </a:lvl1pPr>
            <a:lvl2pPr marL="642915" lvl="1" indent="-343959" algn="l">
              <a:lnSpc>
                <a:spcPct val="100000"/>
              </a:lnSpc>
              <a:spcBef>
                <a:spcPts val="1687"/>
              </a:spcBef>
              <a:spcAft>
                <a:spcPts val="0"/>
              </a:spcAft>
              <a:buClr>
                <a:schemeClr val="dk1"/>
              </a:buClr>
              <a:buSzPts val="4104"/>
              <a:buChar char="•"/>
              <a:defRPr sz="1687"/>
            </a:lvl2pPr>
            <a:lvl3pPr marL="964372" lvl="2" indent="-313420" algn="l">
              <a:lnSpc>
                <a:spcPct val="100000"/>
              </a:lnSpc>
              <a:spcBef>
                <a:spcPts val="1687"/>
              </a:spcBef>
              <a:spcAft>
                <a:spcPts val="0"/>
              </a:spcAft>
              <a:buClr>
                <a:schemeClr val="dk1"/>
              </a:buClr>
              <a:buSzPts val="3420"/>
              <a:buChar char="•"/>
              <a:defRPr sz="1406"/>
            </a:lvl3pPr>
            <a:lvl4pPr marL="1285829" lvl="3" indent="-298152" algn="l">
              <a:lnSpc>
                <a:spcPct val="100000"/>
              </a:lnSpc>
              <a:spcBef>
                <a:spcPts val="1687"/>
              </a:spcBef>
              <a:spcAft>
                <a:spcPts val="0"/>
              </a:spcAft>
              <a:buClr>
                <a:schemeClr val="dk1"/>
              </a:buClr>
              <a:buSzPts val="3078"/>
              <a:buChar char="•"/>
              <a:defRPr sz="1266"/>
            </a:lvl4pPr>
            <a:lvl5pPr marL="1607287" lvl="4" indent="-298152" algn="l">
              <a:lnSpc>
                <a:spcPct val="100000"/>
              </a:lnSpc>
              <a:spcBef>
                <a:spcPts val="1687"/>
              </a:spcBef>
              <a:spcAft>
                <a:spcPts val="0"/>
              </a:spcAft>
              <a:buClr>
                <a:schemeClr val="dk1"/>
              </a:buClr>
              <a:buSzPts val="3078"/>
              <a:buChar char="•"/>
              <a:defRPr sz="1266"/>
            </a:lvl5pPr>
            <a:lvl6pPr marL="1928744" lvl="5" indent="-298152" algn="l">
              <a:lnSpc>
                <a:spcPct val="100000"/>
              </a:lnSpc>
              <a:spcBef>
                <a:spcPts val="1687"/>
              </a:spcBef>
              <a:spcAft>
                <a:spcPts val="0"/>
              </a:spcAft>
              <a:buClr>
                <a:schemeClr val="dk1"/>
              </a:buClr>
              <a:buSzPts val="3078"/>
              <a:buChar char="•"/>
              <a:defRPr sz="1266"/>
            </a:lvl6pPr>
            <a:lvl7pPr marL="2250201" lvl="6" indent="-298152" algn="l">
              <a:lnSpc>
                <a:spcPct val="100000"/>
              </a:lnSpc>
              <a:spcBef>
                <a:spcPts val="1687"/>
              </a:spcBef>
              <a:spcAft>
                <a:spcPts val="0"/>
              </a:spcAft>
              <a:buClr>
                <a:schemeClr val="dk1"/>
              </a:buClr>
              <a:buSzPts val="3078"/>
              <a:buChar char="•"/>
              <a:defRPr sz="1266"/>
            </a:lvl7pPr>
            <a:lvl8pPr marL="2571659" lvl="7" indent="-298152" algn="l">
              <a:lnSpc>
                <a:spcPct val="100000"/>
              </a:lnSpc>
              <a:spcBef>
                <a:spcPts val="1687"/>
              </a:spcBef>
              <a:spcAft>
                <a:spcPts val="0"/>
              </a:spcAft>
              <a:buClr>
                <a:schemeClr val="dk1"/>
              </a:buClr>
              <a:buSzPts val="3078"/>
              <a:buChar char="•"/>
              <a:defRPr sz="1266"/>
            </a:lvl8pPr>
            <a:lvl9pPr marL="2893116" lvl="8" indent="-298152" algn="l">
              <a:lnSpc>
                <a:spcPct val="100000"/>
              </a:lnSpc>
              <a:spcBef>
                <a:spcPts val="1687"/>
              </a:spcBef>
              <a:spcAft>
                <a:spcPts val="0"/>
              </a:spcAft>
              <a:buClr>
                <a:schemeClr val="dk1"/>
              </a:buClr>
              <a:buSzPts val="3078"/>
              <a:buChar char="•"/>
              <a:defRPr sz="1266"/>
            </a:lvl9pPr>
          </a:lstStyle>
          <a:p>
            <a:endParaRPr/>
          </a:p>
        </p:txBody>
      </p:sp>
    </p:spTree>
    <p:extLst>
      <p:ext uri="{BB962C8B-B14F-4D97-AF65-F5344CB8AC3E}">
        <p14:creationId xmlns:p14="http://schemas.microsoft.com/office/powerpoint/2010/main" val="1964231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
        <p:cNvGrpSpPr/>
        <p:nvPr/>
      </p:nvGrpSpPr>
      <p:grpSpPr>
        <a:xfrm>
          <a:off x="0" y="0"/>
          <a:ext cx="0" cy="0"/>
          <a:chOff x="0" y="0"/>
          <a:chExt cx="0" cy="0"/>
        </a:xfrm>
      </p:grpSpPr>
      <p:sp>
        <p:nvSpPr>
          <p:cNvPr id="37" name="Google Shape;37;p44"/>
          <p:cNvSpPr txBox="1">
            <a:spLocks noGrp="1"/>
          </p:cNvSpPr>
          <p:nvPr>
            <p:ph type="title"/>
          </p:nvPr>
        </p:nvSpPr>
        <p:spPr>
          <a:xfrm>
            <a:off x="610195" y="273473"/>
            <a:ext cx="4010919" cy="1161975"/>
          </a:xfrm>
          <a:prstGeom prst="rect">
            <a:avLst/>
          </a:prstGeom>
          <a:noFill/>
          <a:ln>
            <a:noFill/>
          </a:ln>
        </p:spPr>
        <p:txBody>
          <a:bodyPr spcFirstLastPara="1" wrap="square" lIns="50800" tIns="50800" rIns="50800" bIns="50800" anchor="b" anchorCtr="0">
            <a:noAutofit/>
          </a:bodyPr>
          <a:lstStyle>
            <a:lvl1pPr lvl="0" algn="l">
              <a:lnSpc>
                <a:spcPct val="100000"/>
              </a:lnSpc>
              <a:spcBef>
                <a:spcPts val="0"/>
              </a:spcBef>
              <a:spcAft>
                <a:spcPts val="0"/>
              </a:spcAft>
              <a:buSzPts val="1400"/>
              <a:buNone/>
              <a:defRPr sz="1406"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 name="Google Shape;38;p44"/>
          <p:cNvSpPr txBox="1">
            <a:spLocks noGrp="1"/>
          </p:cNvSpPr>
          <p:nvPr>
            <p:ph type="body" idx="1"/>
          </p:nvPr>
        </p:nvSpPr>
        <p:spPr>
          <a:xfrm>
            <a:off x="4766965" y="273472"/>
            <a:ext cx="6814839" cy="5852294"/>
          </a:xfrm>
          <a:prstGeom prst="rect">
            <a:avLst/>
          </a:prstGeom>
          <a:noFill/>
          <a:ln>
            <a:noFill/>
          </a:ln>
        </p:spPr>
        <p:txBody>
          <a:bodyPr spcFirstLastPara="1" wrap="square" lIns="50800" tIns="50800" rIns="50800" bIns="50800" anchor="ctr" anchorCtr="0">
            <a:noAutofit/>
          </a:bodyPr>
          <a:lstStyle>
            <a:lvl1pPr marL="321457" lvl="0" indent="-405036" algn="l">
              <a:lnSpc>
                <a:spcPct val="100000"/>
              </a:lnSpc>
              <a:spcBef>
                <a:spcPts val="1687"/>
              </a:spcBef>
              <a:spcAft>
                <a:spcPts val="0"/>
              </a:spcAft>
              <a:buClr>
                <a:schemeClr val="dk1"/>
              </a:buClr>
              <a:buSzPts val="5472"/>
              <a:buChar char="•"/>
              <a:defRPr sz="2250"/>
            </a:lvl1pPr>
            <a:lvl2pPr marL="642915" lvl="1" indent="-374498" algn="l">
              <a:lnSpc>
                <a:spcPct val="100000"/>
              </a:lnSpc>
              <a:spcBef>
                <a:spcPts val="1687"/>
              </a:spcBef>
              <a:spcAft>
                <a:spcPts val="0"/>
              </a:spcAft>
              <a:buClr>
                <a:schemeClr val="dk1"/>
              </a:buClr>
              <a:buSzPts val="4788"/>
              <a:buChar char="•"/>
              <a:defRPr sz="1969"/>
            </a:lvl2pPr>
            <a:lvl3pPr marL="964372" lvl="2" indent="-343959" algn="l">
              <a:lnSpc>
                <a:spcPct val="100000"/>
              </a:lnSpc>
              <a:spcBef>
                <a:spcPts val="1687"/>
              </a:spcBef>
              <a:spcAft>
                <a:spcPts val="0"/>
              </a:spcAft>
              <a:buClr>
                <a:schemeClr val="dk1"/>
              </a:buClr>
              <a:buSzPts val="4104"/>
              <a:buChar char="•"/>
              <a:defRPr sz="1687"/>
            </a:lvl3pPr>
            <a:lvl4pPr marL="1285829" lvl="3" indent="-313420" algn="l">
              <a:lnSpc>
                <a:spcPct val="100000"/>
              </a:lnSpc>
              <a:spcBef>
                <a:spcPts val="1687"/>
              </a:spcBef>
              <a:spcAft>
                <a:spcPts val="0"/>
              </a:spcAft>
              <a:buClr>
                <a:schemeClr val="dk1"/>
              </a:buClr>
              <a:buSzPts val="3420"/>
              <a:buChar char="•"/>
              <a:defRPr sz="1406"/>
            </a:lvl4pPr>
            <a:lvl5pPr marL="1607287" lvl="4" indent="-313421" algn="l">
              <a:lnSpc>
                <a:spcPct val="100000"/>
              </a:lnSpc>
              <a:spcBef>
                <a:spcPts val="1687"/>
              </a:spcBef>
              <a:spcAft>
                <a:spcPts val="0"/>
              </a:spcAft>
              <a:buClr>
                <a:schemeClr val="dk1"/>
              </a:buClr>
              <a:buSzPts val="3420"/>
              <a:buChar char="•"/>
              <a:defRPr sz="1406"/>
            </a:lvl5pPr>
            <a:lvl6pPr marL="1928744" lvl="5" indent="-313421" algn="l">
              <a:lnSpc>
                <a:spcPct val="100000"/>
              </a:lnSpc>
              <a:spcBef>
                <a:spcPts val="1687"/>
              </a:spcBef>
              <a:spcAft>
                <a:spcPts val="0"/>
              </a:spcAft>
              <a:buClr>
                <a:schemeClr val="dk1"/>
              </a:buClr>
              <a:buSzPts val="3420"/>
              <a:buChar char="•"/>
              <a:defRPr sz="1406"/>
            </a:lvl6pPr>
            <a:lvl7pPr marL="2250201" lvl="6" indent="-313421" algn="l">
              <a:lnSpc>
                <a:spcPct val="100000"/>
              </a:lnSpc>
              <a:spcBef>
                <a:spcPts val="1687"/>
              </a:spcBef>
              <a:spcAft>
                <a:spcPts val="0"/>
              </a:spcAft>
              <a:buClr>
                <a:schemeClr val="dk1"/>
              </a:buClr>
              <a:buSzPts val="3420"/>
              <a:buChar char="•"/>
              <a:defRPr sz="1406"/>
            </a:lvl7pPr>
            <a:lvl8pPr marL="2571659" lvl="7" indent="-313421" algn="l">
              <a:lnSpc>
                <a:spcPct val="100000"/>
              </a:lnSpc>
              <a:spcBef>
                <a:spcPts val="1687"/>
              </a:spcBef>
              <a:spcAft>
                <a:spcPts val="0"/>
              </a:spcAft>
              <a:buClr>
                <a:schemeClr val="dk1"/>
              </a:buClr>
              <a:buSzPts val="3420"/>
              <a:buChar char="•"/>
              <a:defRPr sz="1406"/>
            </a:lvl8pPr>
            <a:lvl9pPr marL="2893116" lvl="8" indent="-313421" algn="l">
              <a:lnSpc>
                <a:spcPct val="100000"/>
              </a:lnSpc>
              <a:spcBef>
                <a:spcPts val="1687"/>
              </a:spcBef>
              <a:spcAft>
                <a:spcPts val="0"/>
              </a:spcAft>
              <a:buClr>
                <a:schemeClr val="dk1"/>
              </a:buClr>
              <a:buSzPts val="3420"/>
              <a:buChar char="•"/>
              <a:defRPr sz="1406"/>
            </a:lvl9pPr>
          </a:lstStyle>
          <a:p>
            <a:endParaRPr/>
          </a:p>
        </p:txBody>
      </p:sp>
      <p:sp>
        <p:nvSpPr>
          <p:cNvPr id="39" name="Google Shape;39;p44"/>
          <p:cNvSpPr txBox="1">
            <a:spLocks noGrp="1"/>
          </p:cNvSpPr>
          <p:nvPr>
            <p:ph type="body" idx="2"/>
          </p:nvPr>
        </p:nvSpPr>
        <p:spPr>
          <a:xfrm>
            <a:off x="610195" y="1435449"/>
            <a:ext cx="4010919" cy="4690318"/>
          </a:xfrm>
          <a:prstGeom prst="rect">
            <a:avLst/>
          </a:prstGeom>
          <a:noFill/>
          <a:ln>
            <a:noFill/>
          </a:ln>
        </p:spPr>
        <p:txBody>
          <a:bodyPr spcFirstLastPara="1" wrap="square" lIns="50800" tIns="50800" rIns="50800" bIns="50800" anchor="ctr" anchorCtr="0">
            <a:noAutofit/>
          </a:bodyPr>
          <a:lstStyle>
            <a:lvl1pPr marL="321457" lvl="0" indent="-160729" algn="l">
              <a:lnSpc>
                <a:spcPct val="100000"/>
              </a:lnSpc>
              <a:spcBef>
                <a:spcPts val="1687"/>
              </a:spcBef>
              <a:spcAft>
                <a:spcPts val="0"/>
              </a:spcAft>
              <a:buClr>
                <a:schemeClr val="dk1"/>
              </a:buClr>
              <a:buSzPts val="2394"/>
              <a:buNone/>
              <a:defRPr sz="984"/>
            </a:lvl1pPr>
            <a:lvl2pPr marL="642915" lvl="1" indent="-160729" algn="l">
              <a:lnSpc>
                <a:spcPct val="100000"/>
              </a:lnSpc>
              <a:spcBef>
                <a:spcPts val="1687"/>
              </a:spcBef>
              <a:spcAft>
                <a:spcPts val="0"/>
              </a:spcAft>
              <a:buClr>
                <a:schemeClr val="dk1"/>
              </a:buClr>
              <a:buSzPts val="2052"/>
              <a:buNone/>
              <a:defRPr sz="844"/>
            </a:lvl2pPr>
            <a:lvl3pPr marL="964372" lvl="2" indent="-160729" algn="l">
              <a:lnSpc>
                <a:spcPct val="100000"/>
              </a:lnSpc>
              <a:spcBef>
                <a:spcPts val="1687"/>
              </a:spcBef>
              <a:spcAft>
                <a:spcPts val="0"/>
              </a:spcAft>
              <a:buClr>
                <a:schemeClr val="dk1"/>
              </a:buClr>
              <a:buSzPts val="1710"/>
              <a:buNone/>
              <a:defRPr sz="703"/>
            </a:lvl3pPr>
            <a:lvl4pPr marL="1285829" lvl="3" indent="-160729" algn="l">
              <a:lnSpc>
                <a:spcPct val="100000"/>
              </a:lnSpc>
              <a:spcBef>
                <a:spcPts val="1687"/>
              </a:spcBef>
              <a:spcAft>
                <a:spcPts val="0"/>
              </a:spcAft>
              <a:buClr>
                <a:schemeClr val="dk1"/>
              </a:buClr>
              <a:buSzPts val="1539"/>
              <a:buNone/>
              <a:defRPr sz="633"/>
            </a:lvl4pPr>
            <a:lvl5pPr marL="1607287" lvl="4" indent="-160729" algn="l">
              <a:lnSpc>
                <a:spcPct val="100000"/>
              </a:lnSpc>
              <a:spcBef>
                <a:spcPts val="1687"/>
              </a:spcBef>
              <a:spcAft>
                <a:spcPts val="0"/>
              </a:spcAft>
              <a:buClr>
                <a:schemeClr val="dk1"/>
              </a:buClr>
              <a:buSzPts val="1539"/>
              <a:buNone/>
              <a:defRPr sz="633"/>
            </a:lvl5pPr>
            <a:lvl6pPr marL="1928744" lvl="5" indent="-160729" algn="l">
              <a:lnSpc>
                <a:spcPct val="100000"/>
              </a:lnSpc>
              <a:spcBef>
                <a:spcPts val="1687"/>
              </a:spcBef>
              <a:spcAft>
                <a:spcPts val="0"/>
              </a:spcAft>
              <a:buClr>
                <a:schemeClr val="dk1"/>
              </a:buClr>
              <a:buSzPts val="1539"/>
              <a:buNone/>
              <a:defRPr sz="633"/>
            </a:lvl6pPr>
            <a:lvl7pPr marL="2250201" lvl="6" indent="-160729" algn="l">
              <a:lnSpc>
                <a:spcPct val="100000"/>
              </a:lnSpc>
              <a:spcBef>
                <a:spcPts val="1687"/>
              </a:spcBef>
              <a:spcAft>
                <a:spcPts val="0"/>
              </a:spcAft>
              <a:buClr>
                <a:schemeClr val="dk1"/>
              </a:buClr>
              <a:buSzPts val="1539"/>
              <a:buNone/>
              <a:defRPr sz="633"/>
            </a:lvl7pPr>
            <a:lvl8pPr marL="2571659" lvl="7" indent="-160729" algn="l">
              <a:lnSpc>
                <a:spcPct val="100000"/>
              </a:lnSpc>
              <a:spcBef>
                <a:spcPts val="1687"/>
              </a:spcBef>
              <a:spcAft>
                <a:spcPts val="0"/>
              </a:spcAft>
              <a:buClr>
                <a:schemeClr val="dk1"/>
              </a:buClr>
              <a:buSzPts val="1539"/>
              <a:buNone/>
              <a:defRPr sz="633"/>
            </a:lvl8pPr>
            <a:lvl9pPr marL="2893116" lvl="8" indent="-160729" algn="l">
              <a:lnSpc>
                <a:spcPct val="100000"/>
              </a:lnSpc>
              <a:spcBef>
                <a:spcPts val="1687"/>
              </a:spcBef>
              <a:spcAft>
                <a:spcPts val="0"/>
              </a:spcAft>
              <a:buClr>
                <a:schemeClr val="dk1"/>
              </a:buClr>
              <a:buSzPts val="1539"/>
              <a:buNone/>
              <a:defRPr sz="633"/>
            </a:lvl9pPr>
          </a:lstStyle>
          <a:p>
            <a:endParaRPr/>
          </a:p>
        </p:txBody>
      </p:sp>
    </p:spTree>
    <p:extLst>
      <p:ext uri="{BB962C8B-B14F-4D97-AF65-F5344CB8AC3E}">
        <p14:creationId xmlns:p14="http://schemas.microsoft.com/office/powerpoint/2010/main" val="3813054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2390180" y="4800824"/>
            <a:ext cx="7314903" cy="567035"/>
          </a:xfrm>
          <a:prstGeom prst="rect">
            <a:avLst/>
          </a:prstGeom>
          <a:noFill/>
          <a:ln>
            <a:noFill/>
          </a:ln>
        </p:spPr>
        <p:txBody>
          <a:bodyPr spcFirstLastPara="1" wrap="square" lIns="50800" tIns="50800" rIns="50800" bIns="50800" anchor="b" anchorCtr="0">
            <a:noAutofit/>
          </a:bodyPr>
          <a:lstStyle>
            <a:lvl1pPr lvl="0" algn="l">
              <a:lnSpc>
                <a:spcPct val="100000"/>
              </a:lnSpc>
              <a:spcBef>
                <a:spcPts val="0"/>
              </a:spcBef>
              <a:spcAft>
                <a:spcPts val="0"/>
              </a:spcAft>
              <a:buSzPts val="1400"/>
              <a:buNone/>
              <a:defRPr sz="1406"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 name="Google Shape;42;p45"/>
          <p:cNvSpPr>
            <a:spLocks noGrp="1"/>
          </p:cNvSpPr>
          <p:nvPr>
            <p:ph type="pic" idx="2"/>
          </p:nvPr>
        </p:nvSpPr>
        <p:spPr>
          <a:xfrm>
            <a:off x="2390180" y="612801"/>
            <a:ext cx="7314903" cy="4114354"/>
          </a:xfrm>
          <a:prstGeom prst="rect">
            <a:avLst/>
          </a:prstGeom>
          <a:noFill/>
          <a:ln>
            <a:noFill/>
          </a:ln>
        </p:spPr>
      </p:sp>
      <p:sp>
        <p:nvSpPr>
          <p:cNvPr id="43" name="Google Shape;43;p45"/>
          <p:cNvSpPr txBox="1">
            <a:spLocks noGrp="1"/>
          </p:cNvSpPr>
          <p:nvPr>
            <p:ph type="body" idx="1"/>
          </p:nvPr>
        </p:nvSpPr>
        <p:spPr>
          <a:xfrm>
            <a:off x="2390180" y="5367859"/>
            <a:ext cx="7314903" cy="804788"/>
          </a:xfrm>
          <a:prstGeom prst="rect">
            <a:avLst/>
          </a:prstGeom>
          <a:noFill/>
          <a:ln>
            <a:noFill/>
          </a:ln>
        </p:spPr>
        <p:txBody>
          <a:bodyPr spcFirstLastPara="1" wrap="square" lIns="50800" tIns="50800" rIns="50800" bIns="50800" anchor="ctr" anchorCtr="0">
            <a:noAutofit/>
          </a:bodyPr>
          <a:lstStyle>
            <a:lvl1pPr marL="321457" lvl="0" indent="-160729" algn="l">
              <a:lnSpc>
                <a:spcPct val="100000"/>
              </a:lnSpc>
              <a:spcBef>
                <a:spcPts val="1687"/>
              </a:spcBef>
              <a:spcAft>
                <a:spcPts val="0"/>
              </a:spcAft>
              <a:buClr>
                <a:schemeClr val="dk1"/>
              </a:buClr>
              <a:buSzPts val="2394"/>
              <a:buNone/>
              <a:defRPr sz="984"/>
            </a:lvl1pPr>
            <a:lvl2pPr marL="642915" lvl="1" indent="-160729" algn="l">
              <a:lnSpc>
                <a:spcPct val="100000"/>
              </a:lnSpc>
              <a:spcBef>
                <a:spcPts val="1687"/>
              </a:spcBef>
              <a:spcAft>
                <a:spcPts val="0"/>
              </a:spcAft>
              <a:buClr>
                <a:schemeClr val="dk1"/>
              </a:buClr>
              <a:buSzPts val="2052"/>
              <a:buNone/>
              <a:defRPr sz="844"/>
            </a:lvl2pPr>
            <a:lvl3pPr marL="964372" lvl="2" indent="-160729" algn="l">
              <a:lnSpc>
                <a:spcPct val="100000"/>
              </a:lnSpc>
              <a:spcBef>
                <a:spcPts val="1687"/>
              </a:spcBef>
              <a:spcAft>
                <a:spcPts val="0"/>
              </a:spcAft>
              <a:buClr>
                <a:schemeClr val="dk1"/>
              </a:buClr>
              <a:buSzPts val="1710"/>
              <a:buNone/>
              <a:defRPr sz="703"/>
            </a:lvl3pPr>
            <a:lvl4pPr marL="1285829" lvl="3" indent="-160729" algn="l">
              <a:lnSpc>
                <a:spcPct val="100000"/>
              </a:lnSpc>
              <a:spcBef>
                <a:spcPts val="1687"/>
              </a:spcBef>
              <a:spcAft>
                <a:spcPts val="0"/>
              </a:spcAft>
              <a:buClr>
                <a:schemeClr val="dk1"/>
              </a:buClr>
              <a:buSzPts val="1539"/>
              <a:buNone/>
              <a:defRPr sz="633"/>
            </a:lvl4pPr>
            <a:lvl5pPr marL="1607287" lvl="4" indent="-160729" algn="l">
              <a:lnSpc>
                <a:spcPct val="100000"/>
              </a:lnSpc>
              <a:spcBef>
                <a:spcPts val="1687"/>
              </a:spcBef>
              <a:spcAft>
                <a:spcPts val="0"/>
              </a:spcAft>
              <a:buClr>
                <a:schemeClr val="dk1"/>
              </a:buClr>
              <a:buSzPts val="1539"/>
              <a:buNone/>
              <a:defRPr sz="633"/>
            </a:lvl5pPr>
            <a:lvl6pPr marL="1928744" lvl="5" indent="-160729" algn="l">
              <a:lnSpc>
                <a:spcPct val="100000"/>
              </a:lnSpc>
              <a:spcBef>
                <a:spcPts val="1687"/>
              </a:spcBef>
              <a:spcAft>
                <a:spcPts val="0"/>
              </a:spcAft>
              <a:buClr>
                <a:schemeClr val="dk1"/>
              </a:buClr>
              <a:buSzPts val="1539"/>
              <a:buNone/>
              <a:defRPr sz="633"/>
            </a:lvl6pPr>
            <a:lvl7pPr marL="2250201" lvl="6" indent="-160729" algn="l">
              <a:lnSpc>
                <a:spcPct val="100000"/>
              </a:lnSpc>
              <a:spcBef>
                <a:spcPts val="1687"/>
              </a:spcBef>
              <a:spcAft>
                <a:spcPts val="0"/>
              </a:spcAft>
              <a:buClr>
                <a:schemeClr val="dk1"/>
              </a:buClr>
              <a:buSzPts val="1539"/>
              <a:buNone/>
              <a:defRPr sz="633"/>
            </a:lvl7pPr>
            <a:lvl8pPr marL="2571659" lvl="7" indent="-160729" algn="l">
              <a:lnSpc>
                <a:spcPct val="100000"/>
              </a:lnSpc>
              <a:spcBef>
                <a:spcPts val="1687"/>
              </a:spcBef>
              <a:spcAft>
                <a:spcPts val="0"/>
              </a:spcAft>
              <a:buClr>
                <a:schemeClr val="dk1"/>
              </a:buClr>
              <a:buSzPts val="1539"/>
              <a:buNone/>
              <a:defRPr sz="633"/>
            </a:lvl8pPr>
            <a:lvl9pPr marL="2893116" lvl="8" indent="-160729" algn="l">
              <a:lnSpc>
                <a:spcPct val="100000"/>
              </a:lnSpc>
              <a:spcBef>
                <a:spcPts val="1687"/>
              </a:spcBef>
              <a:spcAft>
                <a:spcPts val="0"/>
              </a:spcAft>
              <a:buClr>
                <a:schemeClr val="dk1"/>
              </a:buClr>
              <a:buSzPts val="1539"/>
              <a:buNone/>
              <a:defRPr sz="633"/>
            </a:lvl9pPr>
          </a:lstStyle>
          <a:p>
            <a:endParaRPr/>
          </a:p>
        </p:txBody>
      </p:sp>
    </p:spTree>
    <p:extLst>
      <p:ext uri="{BB962C8B-B14F-4D97-AF65-F5344CB8AC3E}">
        <p14:creationId xmlns:p14="http://schemas.microsoft.com/office/powerpoint/2010/main" val="736245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25EEFE-F500-496C-A942-5C695091239D}"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8BF7CA-0BC9-45FB-8B40-308A8E44FEF3}" type="slidenum">
              <a:rPr lang="en-GB" smtClean="0"/>
              <a:t>‹#›</a:t>
            </a:fld>
            <a:endParaRPr lang="en-GB"/>
          </a:p>
        </p:txBody>
      </p:sp>
    </p:spTree>
    <p:extLst>
      <p:ext uri="{BB962C8B-B14F-4D97-AF65-F5344CB8AC3E}">
        <p14:creationId xmlns:p14="http://schemas.microsoft.com/office/powerpoint/2010/main" val="534862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4"/>
        <p:cNvGrpSpPr/>
        <p:nvPr/>
      </p:nvGrpSpPr>
      <p:grpSpPr>
        <a:xfrm>
          <a:off x="0" y="0"/>
          <a:ext cx="0" cy="0"/>
          <a:chOff x="0" y="0"/>
          <a:chExt cx="0" cy="0"/>
        </a:xfrm>
      </p:grpSpPr>
      <p:sp>
        <p:nvSpPr>
          <p:cNvPr id="45" name="Google Shape;45;p46"/>
          <p:cNvSpPr txBox="1">
            <a:spLocks noGrp="1"/>
          </p:cNvSpPr>
          <p:nvPr>
            <p:ph type="title"/>
          </p:nvPr>
        </p:nvSpPr>
        <p:spPr>
          <a:xfrm>
            <a:off x="1190625" y="178594"/>
            <a:ext cx="9810750" cy="17145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46"/>
          <p:cNvSpPr txBox="1">
            <a:spLocks noGrp="1"/>
          </p:cNvSpPr>
          <p:nvPr>
            <p:ph type="body" idx="1"/>
          </p:nvPr>
        </p:nvSpPr>
        <p:spPr>
          <a:xfrm rot="5400000">
            <a:off x="4086821" y="-949523"/>
            <a:ext cx="4018359" cy="9810750"/>
          </a:xfrm>
          <a:prstGeom prst="rect">
            <a:avLst/>
          </a:prstGeom>
          <a:noFill/>
          <a:ln>
            <a:noFill/>
          </a:ln>
        </p:spPr>
        <p:txBody>
          <a:bodyPr spcFirstLastPara="1" wrap="square" lIns="50800" tIns="50800" rIns="50800" bIns="50800" anchor="ctr" anchorCtr="0">
            <a:noAutofit/>
          </a:bodyPr>
          <a:lstStyle>
            <a:lvl1pPr marL="321457" lvl="0" indent="-298152" algn="l">
              <a:lnSpc>
                <a:spcPct val="100000"/>
              </a:lnSpc>
              <a:spcBef>
                <a:spcPts val="1687"/>
              </a:spcBef>
              <a:spcAft>
                <a:spcPts val="0"/>
              </a:spcAft>
              <a:buClr>
                <a:schemeClr val="dk1"/>
              </a:buClr>
              <a:buSzPts val="3078"/>
              <a:buChar char="•"/>
              <a:defRPr/>
            </a:lvl1pPr>
            <a:lvl2pPr marL="642915" lvl="1" indent="-298152" algn="l">
              <a:lnSpc>
                <a:spcPct val="100000"/>
              </a:lnSpc>
              <a:spcBef>
                <a:spcPts val="1687"/>
              </a:spcBef>
              <a:spcAft>
                <a:spcPts val="0"/>
              </a:spcAft>
              <a:buClr>
                <a:schemeClr val="dk1"/>
              </a:buClr>
              <a:buSzPts val="3078"/>
              <a:buChar char="•"/>
              <a:defRPr/>
            </a:lvl2pPr>
            <a:lvl3pPr marL="964372" lvl="2" indent="-298152" algn="l">
              <a:lnSpc>
                <a:spcPct val="100000"/>
              </a:lnSpc>
              <a:spcBef>
                <a:spcPts val="1687"/>
              </a:spcBef>
              <a:spcAft>
                <a:spcPts val="0"/>
              </a:spcAft>
              <a:buClr>
                <a:schemeClr val="dk1"/>
              </a:buClr>
              <a:buSzPts val="3078"/>
              <a:buChar char="•"/>
              <a:defRPr/>
            </a:lvl3pPr>
            <a:lvl4pPr marL="1285829" lvl="3" indent="-298152" algn="l">
              <a:lnSpc>
                <a:spcPct val="100000"/>
              </a:lnSpc>
              <a:spcBef>
                <a:spcPts val="1687"/>
              </a:spcBef>
              <a:spcAft>
                <a:spcPts val="0"/>
              </a:spcAft>
              <a:buClr>
                <a:schemeClr val="dk1"/>
              </a:buClr>
              <a:buSzPts val="3078"/>
              <a:buChar char="•"/>
              <a:defRPr/>
            </a:lvl4pPr>
            <a:lvl5pPr marL="1607287" lvl="4" indent="-298152" algn="l">
              <a:lnSpc>
                <a:spcPct val="100000"/>
              </a:lnSpc>
              <a:spcBef>
                <a:spcPts val="1687"/>
              </a:spcBef>
              <a:spcAft>
                <a:spcPts val="0"/>
              </a:spcAft>
              <a:buClr>
                <a:schemeClr val="dk1"/>
              </a:buClr>
              <a:buSzPts val="3078"/>
              <a:buChar char="•"/>
              <a:defRPr/>
            </a:lvl5pPr>
            <a:lvl6pPr marL="1928744" lvl="5" indent="-298152" algn="l">
              <a:lnSpc>
                <a:spcPct val="100000"/>
              </a:lnSpc>
              <a:spcBef>
                <a:spcPts val="1687"/>
              </a:spcBef>
              <a:spcAft>
                <a:spcPts val="0"/>
              </a:spcAft>
              <a:buClr>
                <a:schemeClr val="dk1"/>
              </a:buClr>
              <a:buSzPts val="3078"/>
              <a:buChar char="•"/>
              <a:defRPr/>
            </a:lvl6pPr>
            <a:lvl7pPr marL="2250201" lvl="6" indent="-298152" algn="l">
              <a:lnSpc>
                <a:spcPct val="100000"/>
              </a:lnSpc>
              <a:spcBef>
                <a:spcPts val="1687"/>
              </a:spcBef>
              <a:spcAft>
                <a:spcPts val="0"/>
              </a:spcAft>
              <a:buClr>
                <a:schemeClr val="dk1"/>
              </a:buClr>
              <a:buSzPts val="3078"/>
              <a:buChar char="•"/>
              <a:defRPr/>
            </a:lvl7pPr>
            <a:lvl8pPr marL="2571659" lvl="7" indent="-298152" algn="l">
              <a:lnSpc>
                <a:spcPct val="100000"/>
              </a:lnSpc>
              <a:spcBef>
                <a:spcPts val="1687"/>
              </a:spcBef>
              <a:spcAft>
                <a:spcPts val="0"/>
              </a:spcAft>
              <a:buClr>
                <a:schemeClr val="dk1"/>
              </a:buClr>
              <a:buSzPts val="3078"/>
              <a:buChar char="•"/>
              <a:defRPr/>
            </a:lvl8pPr>
            <a:lvl9pPr marL="2893116" lvl="8" indent="-298152" algn="l">
              <a:lnSpc>
                <a:spcPct val="100000"/>
              </a:lnSpc>
              <a:spcBef>
                <a:spcPts val="1687"/>
              </a:spcBef>
              <a:spcAft>
                <a:spcPts val="0"/>
              </a:spcAft>
              <a:buClr>
                <a:schemeClr val="dk1"/>
              </a:buClr>
              <a:buSzPts val="3078"/>
              <a:buChar char="•"/>
              <a:defRPr/>
            </a:lvl9pPr>
          </a:lstStyle>
          <a:p>
            <a:endParaRPr/>
          </a:p>
        </p:txBody>
      </p:sp>
    </p:spTree>
    <p:extLst>
      <p:ext uri="{BB962C8B-B14F-4D97-AF65-F5344CB8AC3E}">
        <p14:creationId xmlns:p14="http://schemas.microsoft.com/office/powerpoint/2010/main" val="120289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7"/>
        <p:cNvGrpSpPr/>
        <p:nvPr/>
      </p:nvGrpSpPr>
      <p:grpSpPr>
        <a:xfrm>
          <a:off x="0" y="0"/>
          <a:ext cx="0" cy="0"/>
          <a:chOff x="0" y="0"/>
          <a:chExt cx="0" cy="0"/>
        </a:xfrm>
      </p:grpSpPr>
      <p:sp>
        <p:nvSpPr>
          <p:cNvPr id="48" name="Google Shape;48;p47"/>
          <p:cNvSpPr txBox="1">
            <a:spLocks noGrp="1"/>
          </p:cNvSpPr>
          <p:nvPr>
            <p:ph type="title"/>
          </p:nvPr>
        </p:nvSpPr>
        <p:spPr>
          <a:xfrm rot="5400000">
            <a:off x="6881812" y="1845470"/>
            <a:ext cx="5786438" cy="2452687"/>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 name="Google Shape;49;p47"/>
          <p:cNvSpPr txBox="1">
            <a:spLocks noGrp="1"/>
          </p:cNvSpPr>
          <p:nvPr>
            <p:ph type="body" idx="1"/>
          </p:nvPr>
        </p:nvSpPr>
        <p:spPr>
          <a:xfrm rot="5400000">
            <a:off x="1905000" y="-535781"/>
            <a:ext cx="5786438" cy="7215187"/>
          </a:xfrm>
          <a:prstGeom prst="rect">
            <a:avLst/>
          </a:prstGeom>
          <a:noFill/>
          <a:ln>
            <a:noFill/>
          </a:ln>
        </p:spPr>
        <p:txBody>
          <a:bodyPr spcFirstLastPara="1" wrap="square" lIns="50800" tIns="50800" rIns="50800" bIns="50800" anchor="ctr" anchorCtr="0">
            <a:noAutofit/>
          </a:bodyPr>
          <a:lstStyle>
            <a:lvl1pPr marL="321457" lvl="0" indent="-298152" algn="l">
              <a:lnSpc>
                <a:spcPct val="100000"/>
              </a:lnSpc>
              <a:spcBef>
                <a:spcPts val="1687"/>
              </a:spcBef>
              <a:spcAft>
                <a:spcPts val="0"/>
              </a:spcAft>
              <a:buClr>
                <a:schemeClr val="dk1"/>
              </a:buClr>
              <a:buSzPts val="3078"/>
              <a:buChar char="•"/>
              <a:defRPr/>
            </a:lvl1pPr>
            <a:lvl2pPr marL="642915" lvl="1" indent="-298152" algn="l">
              <a:lnSpc>
                <a:spcPct val="100000"/>
              </a:lnSpc>
              <a:spcBef>
                <a:spcPts val="1687"/>
              </a:spcBef>
              <a:spcAft>
                <a:spcPts val="0"/>
              </a:spcAft>
              <a:buClr>
                <a:schemeClr val="dk1"/>
              </a:buClr>
              <a:buSzPts val="3078"/>
              <a:buChar char="•"/>
              <a:defRPr/>
            </a:lvl2pPr>
            <a:lvl3pPr marL="964372" lvl="2" indent="-298152" algn="l">
              <a:lnSpc>
                <a:spcPct val="100000"/>
              </a:lnSpc>
              <a:spcBef>
                <a:spcPts val="1687"/>
              </a:spcBef>
              <a:spcAft>
                <a:spcPts val="0"/>
              </a:spcAft>
              <a:buClr>
                <a:schemeClr val="dk1"/>
              </a:buClr>
              <a:buSzPts val="3078"/>
              <a:buChar char="•"/>
              <a:defRPr/>
            </a:lvl3pPr>
            <a:lvl4pPr marL="1285829" lvl="3" indent="-298152" algn="l">
              <a:lnSpc>
                <a:spcPct val="100000"/>
              </a:lnSpc>
              <a:spcBef>
                <a:spcPts val="1687"/>
              </a:spcBef>
              <a:spcAft>
                <a:spcPts val="0"/>
              </a:spcAft>
              <a:buClr>
                <a:schemeClr val="dk1"/>
              </a:buClr>
              <a:buSzPts val="3078"/>
              <a:buChar char="•"/>
              <a:defRPr/>
            </a:lvl4pPr>
            <a:lvl5pPr marL="1607287" lvl="4" indent="-298152" algn="l">
              <a:lnSpc>
                <a:spcPct val="100000"/>
              </a:lnSpc>
              <a:spcBef>
                <a:spcPts val="1687"/>
              </a:spcBef>
              <a:spcAft>
                <a:spcPts val="0"/>
              </a:spcAft>
              <a:buClr>
                <a:schemeClr val="dk1"/>
              </a:buClr>
              <a:buSzPts val="3078"/>
              <a:buChar char="•"/>
              <a:defRPr/>
            </a:lvl5pPr>
            <a:lvl6pPr marL="1928744" lvl="5" indent="-298152" algn="l">
              <a:lnSpc>
                <a:spcPct val="100000"/>
              </a:lnSpc>
              <a:spcBef>
                <a:spcPts val="1687"/>
              </a:spcBef>
              <a:spcAft>
                <a:spcPts val="0"/>
              </a:spcAft>
              <a:buClr>
                <a:schemeClr val="dk1"/>
              </a:buClr>
              <a:buSzPts val="3078"/>
              <a:buChar char="•"/>
              <a:defRPr/>
            </a:lvl6pPr>
            <a:lvl7pPr marL="2250201" lvl="6" indent="-298152" algn="l">
              <a:lnSpc>
                <a:spcPct val="100000"/>
              </a:lnSpc>
              <a:spcBef>
                <a:spcPts val="1687"/>
              </a:spcBef>
              <a:spcAft>
                <a:spcPts val="0"/>
              </a:spcAft>
              <a:buClr>
                <a:schemeClr val="dk1"/>
              </a:buClr>
              <a:buSzPts val="3078"/>
              <a:buChar char="•"/>
              <a:defRPr/>
            </a:lvl7pPr>
            <a:lvl8pPr marL="2571659" lvl="7" indent="-298152" algn="l">
              <a:lnSpc>
                <a:spcPct val="100000"/>
              </a:lnSpc>
              <a:spcBef>
                <a:spcPts val="1687"/>
              </a:spcBef>
              <a:spcAft>
                <a:spcPts val="0"/>
              </a:spcAft>
              <a:buClr>
                <a:schemeClr val="dk1"/>
              </a:buClr>
              <a:buSzPts val="3078"/>
              <a:buChar char="•"/>
              <a:defRPr/>
            </a:lvl8pPr>
            <a:lvl9pPr marL="2893116" lvl="8" indent="-298152" algn="l">
              <a:lnSpc>
                <a:spcPct val="100000"/>
              </a:lnSpc>
              <a:spcBef>
                <a:spcPts val="1687"/>
              </a:spcBef>
              <a:spcAft>
                <a:spcPts val="0"/>
              </a:spcAft>
              <a:buClr>
                <a:schemeClr val="dk1"/>
              </a:buClr>
              <a:buSzPts val="3078"/>
              <a:buChar char="•"/>
              <a:defRPr/>
            </a:lvl9pPr>
          </a:lstStyle>
          <a:p>
            <a:endParaRPr/>
          </a:p>
        </p:txBody>
      </p:sp>
    </p:spTree>
    <p:extLst>
      <p:ext uri="{BB962C8B-B14F-4D97-AF65-F5344CB8AC3E}">
        <p14:creationId xmlns:p14="http://schemas.microsoft.com/office/powerpoint/2010/main" val="73474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25EEFE-F500-496C-A942-5C695091239D}"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8BF7CA-0BC9-45FB-8B40-308A8E44FEF3}" type="slidenum">
              <a:rPr lang="en-GB" smtClean="0"/>
              <a:t>‹#›</a:t>
            </a:fld>
            <a:endParaRPr lang="en-GB"/>
          </a:p>
        </p:txBody>
      </p:sp>
    </p:spTree>
    <p:extLst>
      <p:ext uri="{BB962C8B-B14F-4D97-AF65-F5344CB8AC3E}">
        <p14:creationId xmlns:p14="http://schemas.microsoft.com/office/powerpoint/2010/main" val="15863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25EEFE-F500-496C-A942-5C695091239D}" type="datetimeFigureOut">
              <a:rPr lang="en-GB" smtClean="0"/>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8BF7CA-0BC9-45FB-8B40-308A8E44FEF3}" type="slidenum">
              <a:rPr lang="en-GB" smtClean="0"/>
              <a:t>‹#›</a:t>
            </a:fld>
            <a:endParaRPr lang="en-GB"/>
          </a:p>
        </p:txBody>
      </p:sp>
    </p:spTree>
    <p:extLst>
      <p:ext uri="{BB962C8B-B14F-4D97-AF65-F5344CB8AC3E}">
        <p14:creationId xmlns:p14="http://schemas.microsoft.com/office/powerpoint/2010/main" val="366363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25EEFE-F500-496C-A942-5C695091239D}" type="datetimeFigureOut">
              <a:rPr lang="en-GB" smtClean="0"/>
              <a:t>13/01/2025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8BF7CA-0BC9-45FB-8B40-308A8E44FEF3}" type="slidenum">
              <a:rPr lang="en-GB" smtClean="0"/>
              <a:t>‹#›</a:t>
            </a:fld>
            <a:endParaRPr lang="en-GB"/>
          </a:p>
        </p:txBody>
      </p:sp>
    </p:spTree>
    <p:extLst>
      <p:ext uri="{BB962C8B-B14F-4D97-AF65-F5344CB8AC3E}">
        <p14:creationId xmlns:p14="http://schemas.microsoft.com/office/powerpoint/2010/main" val="2371077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25EEFE-F500-496C-A942-5C695091239D}" type="datetimeFigureOut">
              <a:rPr lang="en-GB" smtClean="0"/>
              <a:t>13/01/2025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F8BF7CA-0BC9-45FB-8B40-308A8E44FEF3}" type="slidenum">
              <a:rPr lang="en-GB" smtClean="0"/>
              <a:t>‹#›</a:t>
            </a:fld>
            <a:endParaRPr lang="en-GB"/>
          </a:p>
        </p:txBody>
      </p:sp>
    </p:spTree>
    <p:extLst>
      <p:ext uri="{BB962C8B-B14F-4D97-AF65-F5344CB8AC3E}">
        <p14:creationId xmlns:p14="http://schemas.microsoft.com/office/powerpoint/2010/main" val="3277804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5EEFE-F500-496C-A942-5C695091239D}" type="datetimeFigureOut">
              <a:rPr lang="en-GB" smtClean="0"/>
              <a:t>13/01/2025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8BF7CA-0BC9-45FB-8B40-308A8E44FEF3}" type="slidenum">
              <a:rPr lang="en-GB" smtClean="0"/>
              <a:t>‹#›</a:t>
            </a:fld>
            <a:endParaRPr lang="en-GB"/>
          </a:p>
        </p:txBody>
      </p:sp>
    </p:spTree>
    <p:extLst>
      <p:ext uri="{BB962C8B-B14F-4D97-AF65-F5344CB8AC3E}">
        <p14:creationId xmlns:p14="http://schemas.microsoft.com/office/powerpoint/2010/main" val="3364853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25EEFE-F500-496C-A942-5C695091239D}" type="datetimeFigureOut">
              <a:rPr lang="en-GB" smtClean="0"/>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8BF7CA-0BC9-45FB-8B40-308A8E44FEF3}" type="slidenum">
              <a:rPr lang="en-GB" smtClean="0"/>
              <a:t>‹#›</a:t>
            </a:fld>
            <a:endParaRPr lang="en-GB"/>
          </a:p>
        </p:txBody>
      </p:sp>
    </p:spTree>
    <p:extLst>
      <p:ext uri="{BB962C8B-B14F-4D97-AF65-F5344CB8AC3E}">
        <p14:creationId xmlns:p14="http://schemas.microsoft.com/office/powerpoint/2010/main" val="2710813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25EEFE-F500-496C-A942-5C695091239D}" type="datetimeFigureOut">
              <a:rPr lang="en-GB" smtClean="0"/>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8BF7CA-0BC9-45FB-8B40-308A8E44FEF3}" type="slidenum">
              <a:rPr lang="en-GB" smtClean="0"/>
              <a:t>‹#›</a:t>
            </a:fld>
            <a:endParaRPr lang="en-GB"/>
          </a:p>
        </p:txBody>
      </p:sp>
    </p:spTree>
    <p:extLst>
      <p:ext uri="{BB962C8B-B14F-4D97-AF65-F5344CB8AC3E}">
        <p14:creationId xmlns:p14="http://schemas.microsoft.com/office/powerpoint/2010/main" val="3079399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5EEFE-F500-496C-A942-5C695091239D}" type="datetimeFigureOut">
              <a:rPr lang="en-GB" smtClean="0"/>
              <a:t>13/01/2025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BF7CA-0BC9-45FB-8B40-308A8E44FEF3}" type="slidenum">
              <a:rPr lang="en-GB" smtClean="0"/>
              <a:t>‹#›</a:t>
            </a:fld>
            <a:endParaRPr lang="en-GB"/>
          </a:p>
        </p:txBody>
      </p:sp>
    </p:spTree>
    <p:extLst>
      <p:ext uri="{BB962C8B-B14F-4D97-AF65-F5344CB8AC3E}">
        <p14:creationId xmlns:p14="http://schemas.microsoft.com/office/powerpoint/2010/main" val="3743988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1190625" y="178594"/>
            <a:ext cx="9810750" cy="1714500"/>
          </a:xfrm>
          <a:prstGeom prst="rect">
            <a:avLst/>
          </a:prstGeom>
          <a:noFill/>
          <a:ln>
            <a:noFill/>
          </a:ln>
        </p:spPr>
        <p:txBody>
          <a:bodyPr spcFirstLastPara="1" wrap="square" lIns="50800" tIns="50800" rIns="50800" bIns="50800" anchor="ctr" anchorCtr="0">
            <a:noAutofit/>
          </a:bodyPr>
          <a:lstStyle>
            <a:lvl1pPr marR="0" lvl="0" algn="ctr" rtl="0">
              <a:lnSpc>
                <a:spcPct val="100000"/>
              </a:lnSpc>
              <a:spcBef>
                <a:spcPts val="0"/>
              </a:spcBef>
              <a:spcAft>
                <a:spcPts val="0"/>
              </a:spcAft>
              <a:buClr>
                <a:srgbClr val="000000"/>
              </a:buClr>
              <a:buSzPts val="1400"/>
              <a:buFont typeface="Arial"/>
              <a:buNone/>
              <a:defRPr sz="8400" b="0" i="0" u="none" strike="noStrike" cap="none">
                <a:solidFill>
                  <a:schemeClr val="dk1"/>
                </a:solidFill>
                <a:latin typeface="Gill Sans"/>
                <a:ea typeface="Gill Sans"/>
                <a:cs typeface="Gill Sans"/>
                <a:sym typeface="Gill Sans"/>
              </a:defRPr>
            </a:lvl1pPr>
            <a:lvl2pPr marR="0" lvl="1" algn="ctr" rtl="0">
              <a:lnSpc>
                <a:spcPct val="100000"/>
              </a:lnSpc>
              <a:spcBef>
                <a:spcPts val="0"/>
              </a:spcBef>
              <a:spcAft>
                <a:spcPts val="0"/>
              </a:spcAft>
              <a:buClr>
                <a:srgbClr val="000000"/>
              </a:buClr>
              <a:buSzPts val="1400"/>
              <a:buFont typeface="Arial"/>
              <a:buNone/>
              <a:defRPr sz="8400" b="0" i="0" u="none" strike="noStrike" cap="none">
                <a:solidFill>
                  <a:schemeClr val="dk1"/>
                </a:solidFill>
                <a:latin typeface="Gill Sans"/>
                <a:ea typeface="Gill Sans"/>
                <a:cs typeface="Gill Sans"/>
                <a:sym typeface="Gill Sans"/>
              </a:defRPr>
            </a:lvl2pPr>
            <a:lvl3pPr marR="0" lvl="2" algn="ctr" rtl="0">
              <a:lnSpc>
                <a:spcPct val="100000"/>
              </a:lnSpc>
              <a:spcBef>
                <a:spcPts val="0"/>
              </a:spcBef>
              <a:spcAft>
                <a:spcPts val="0"/>
              </a:spcAft>
              <a:buClr>
                <a:srgbClr val="000000"/>
              </a:buClr>
              <a:buSzPts val="1400"/>
              <a:buFont typeface="Arial"/>
              <a:buNone/>
              <a:defRPr sz="8400" b="0" i="0" u="none" strike="noStrike" cap="none">
                <a:solidFill>
                  <a:schemeClr val="dk1"/>
                </a:solidFill>
                <a:latin typeface="Gill Sans"/>
                <a:ea typeface="Gill Sans"/>
                <a:cs typeface="Gill Sans"/>
                <a:sym typeface="Gill Sans"/>
              </a:defRPr>
            </a:lvl3pPr>
            <a:lvl4pPr marR="0" lvl="3" algn="ctr" rtl="0">
              <a:lnSpc>
                <a:spcPct val="100000"/>
              </a:lnSpc>
              <a:spcBef>
                <a:spcPts val="0"/>
              </a:spcBef>
              <a:spcAft>
                <a:spcPts val="0"/>
              </a:spcAft>
              <a:buClr>
                <a:srgbClr val="000000"/>
              </a:buClr>
              <a:buSzPts val="1400"/>
              <a:buFont typeface="Arial"/>
              <a:buNone/>
              <a:defRPr sz="8400" b="0" i="0" u="none" strike="noStrike" cap="none">
                <a:solidFill>
                  <a:schemeClr val="dk1"/>
                </a:solidFill>
                <a:latin typeface="Gill Sans"/>
                <a:ea typeface="Gill Sans"/>
                <a:cs typeface="Gill Sans"/>
                <a:sym typeface="Gill Sans"/>
              </a:defRPr>
            </a:lvl4pPr>
            <a:lvl5pPr marR="0" lvl="4" algn="ctr" rtl="0">
              <a:lnSpc>
                <a:spcPct val="100000"/>
              </a:lnSpc>
              <a:spcBef>
                <a:spcPts val="0"/>
              </a:spcBef>
              <a:spcAft>
                <a:spcPts val="0"/>
              </a:spcAft>
              <a:buClr>
                <a:srgbClr val="000000"/>
              </a:buClr>
              <a:buSzPts val="1400"/>
              <a:buFont typeface="Arial"/>
              <a:buNone/>
              <a:defRPr sz="8400" b="0" i="0" u="none" strike="noStrike" cap="none">
                <a:solidFill>
                  <a:schemeClr val="dk1"/>
                </a:solidFill>
                <a:latin typeface="Gill Sans"/>
                <a:ea typeface="Gill Sans"/>
                <a:cs typeface="Gill Sans"/>
                <a:sym typeface="Gill Sans"/>
              </a:defRPr>
            </a:lvl5pPr>
            <a:lvl6pPr marR="0" lvl="5" algn="ctr" rtl="0">
              <a:lnSpc>
                <a:spcPct val="100000"/>
              </a:lnSpc>
              <a:spcBef>
                <a:spcPts val="0"/>
              </a:spcBef>
              <a:spcAft>
                <a:spcPts val="0"/>
              </a:spcAft>
              <a:buClr>
                <a:srgbClr val="000000"/>
              </a:buClr>
              <a:buSzPts val="1400"/>
              <a:buFont typeface="Arial"/>
              <a:buNone/>
              <a:defRPr sz="8400" b="0" i="0" u="none" strike="noStrike" cap="none">
                <a:solidFill>
                  <a:schemeClr val="dk1"/>
                </a:solidFill>
                <a:latin typeface="Gill Sans"/>
                <a:ea typeface="Gill Sans"/>
                <a:cs typeface="Gill Sans"/>
                <a:sym typeface="Gill Sans"/>
              </a:defRPr>
            </a:lvl6pPr>
            <a:lvl7pPr marR="0" lvl="6" algn="ctr" rtl="0">
              <a:lnSpc>
                <a:spcPct val="100000"/>
              </a:lnSpc>
              <a:spcBef>
                <a:spcPts val="0"/>
              </a:spcBef>
              <a:spcAft>
                <a:spcPts val="0"/>
              </a:spcAft>
              <a:buClr>
                <a:srgbClr val="000000"/>
              </a:buClr>
              <a:buSzPts val="1400"/>
              <a:buFont typeface="Arial"/>
              <a:buNone/>
              <a:defRPr sz="8400" b="0" i="0" u="none" strike="noStrike" cap="none">
                <a:solidFill>
                  <a:schemeClr val="dk1"/>
                </a:solidFill>
                <a:latin typeface="Gill Sans"/>
                <a:ea typeface="Gill Sans"/>
                <a:cs typeface="Gill Sans"/>
                <a:sym typeface="Gill Sans"/>
              </a:defRPr>
            </a:lvl7pPr>
            <a:lvl8pPr marR="0" lvl="7" algn="ctr" rtl="0">
              <a:lnSpc>
                <a:spcPct val="100000"/>
              </a:lnSpc>
              <a:spcBef>
                <a:spcPts val="0"/>
              </a:spcBef>
              <a:spcAft>
                <a:spcPts val="0"/>
              </a:spcAft>
              <a:buClr>
                <a:srgbClr val="000000"/>
              </a:buClr>
              <a:buSzPts val="1400"/>
              <a:buFont typeface="Arial"/>
              <a:buNone/>
              <a:defRPr sz="8400" b="0" i="0" u="none" strike="noStrike" cap="none">
                <a:solidFill>
                  <a:schemeClr val="dk1"/>
                </a:solidFill>
                <a:latin typeface="Gill Sans"/>
                <a:ea typeface="Gill Sans"/>
                <a:cs typeface="Gill Sans"/>
                <a:sym typeface="Gill Sans"/>
              </a:defRPr>
            </a:lvl8pPr>
            <a:lvl9pPr marR="0" lvl="8" algn="ctr" rtl="0">
              <a:lnSpc>
                <a:spcPct val="100000"/>
              </a:lnSpc>
              <a:spcBef>
                <a:spcPts val="0"/>
              </a:spcBef>
              <a:spcAft>
                <a:spcPts val="0"/>
              </a:spcAft>
              <a:buClr>
                <a:srgbClr val="000000"/>
              </a:buClr>
              <a:buSzPts val="1400"/>
              <a:buFont typeface="Arial"/>
              <a:buNone/>
              <a:defRPr sz="8400" b="0" i="0" u="none" strike="noStrike" cap="none">
                <a:solidFill>
                  <a:schemeClr val="dk1"/>
                </a:solidFill>
                <a:latin typeface="Gill Sans"/>
                <a:ea typeface="Gill Sans"/>
                <a:cs typeface="Gill Sans"/>
                <a:sym typeface="Gill Sans"/>
              </a:defRPr>
            </a:lvl9pPr>
          </a:lstStyle>
          <a:p>
            <a:endParaRPr/>
          </a:p>
        </p:txBody>
      </p:sp>
      <p:sp>
        <p:nvSpPr>
          <p:cNvPr id="11" name="Google Shape;11;p36"/>
          <p:cNvSpPr txBox="1">
            <a:spLocks noGrp="1"/>
          </p:cNvSpPr>
          <p:nvPr>
            <p:ph type="body" idx="1"/>
          </p:nvPr>
        </p:nvSpPr>
        <p:spPr>
          <a:xfrm>
            <a:off x="1190625" y="1946672"/>
            <a:ext cx="9810750" cy="4018359"/>
          </a:xfrm>
          <a:prstGeom prst="rect">
            <a:avLst/>
          </a:prstGeom>
          <a:noFill/>
          <a:ln>
            <a:noFill/>
          </a:ln>
        </p:spPr>
        <p:txBody>
          <a:bodyPr spcFirstLastPara="1" wrap="square" lIns="50800" tIns="50800" rIns="50800" bIns="50800" anchor="ctr" anchorCtr="0">
            <a:noAutofit/>
          </a:bodyPr>
          <a:lstStyle>
            <a:lvl1pPr marL="457200" marR="0" lvl="0" indent="-684657" algn="l" rtl="0">
              <a:lnSpc>
                <a:spcPct val="100000"/>
              </a:lnSpc>
              <a:spcBef>
                <a:spcPts val="2400"/>
              </a:spcBef>
              <a:spcAft>
                <a:spcPts val="0"/>
              </a:spcAft>
              <a:buClr>
                <a:schemeClr val="dk1"/>
              </a:buClr>
              <a:buSzPts val="7182"/>
              <a:buFont typeface="Gill Sans"/>
              <a:buChar char="•"/>
              <a:defRPr sz="4200" b="0" i="0" u="none" strike="noStrike" cap="none">
                <a:solidFill>
                  <a:schemeClr val="dk1"/>
                </a:solidFill>
                <a:latin typeface="Gill Sans"/>
                <a:ea typeface="Gill Sans"/>
                <a:cs typeface="Gill Sans"/>
                <a:sym typeface="Gill Sans"/>
              </a:defRPr>
            </a:lvl1pPr>
            <a:lvl2pPr marL="914400" marR="0" lvl="1" indent="-684657" algn="l" rtl="0">
              <a:lnSpc>
                <a:spcPct val="100000"/>
              </a:lnSpc>
              <a:spcBef>
                <a:spcPts val="2400"/>
              </a:spcBef>
              <a:spcAft>
                <a:spcPts val="0"/>
              </a:spcAft>
              <a:buClr>
                <a:schemeClr val="dk1"/>
              </a:buClr>
              <a:buSzPts val="7182"/>
              <a:buFont typeface="Gill Sans"/>
              <a:buChar char="•"/>
              <a:defRPr sz="4200" b="0" i="0" u="none" strike="noStrike" cap="none">
                <a:solidFill>
                  <a:schemeClr val="dk1"/>
                </a:solidFill>
                <a:latin typeface="Gill Sans"/>
                <a:ea typeface="Gill Sans"/>
                <a:cs typeface="Gill Sans"/>
                <a:sym typeface="Gill Sans"/>
              </a:defRPr>
            </a:lvl2pPr>
            <a:lvl3pPr marL="1371600" marR="0" lvl="2" indent="-684657" algn="l" rtl="0">
              <a:lnSpc>
                <a:spcPct val="100000"/>
              </a:lnSpc>
              <a:spcBef>
                <a:spcPts val="2400"/>
              </a:spcBef>
              <a:spcAft>
                <a:spcPts val="0"/>
              </a:spcAft>
              <a:buClr>
                <a:schemeClr val="dk1"/>
              </a:buClr>
              <a:buSzPts val="7182"/>
              <a:buFont typeface="Gill Sans"/>
              <a:buChar char="•"/>
              <a:defRPr sz="4200" b="0" i="0" u="none" strike="noStrike" cap="none">
                <a:solidFill>
                  <a:schemeClr val="dk1"/>
                </a:solidFill>
                <a:latin typeface="Gill Sans"/>
                <a:ea typeface="Gill Sans"/>
                <a:cs typeface="Gill Sans"/>
                <a:sym typeface="Gill Sans"/>
              </a:defRPr>
            </a:lvl3pPr>
            <a:lvl4pPr marL="1828800" marR="0" lvl="3" indent="-684657" algn="l" rtl="0">
              <a:lnSpc>
                <a:spcPct val="100000"/>
              </a:lnSpc>
              <a:spcBef>
                <a:spcPts val="2400"/>
              </a:spcBef>
              <a:spcAft>
                <a:spcPts val="0"/>
              </a:spcAft>
              <a:buClr>
                <a:schemeClr val="dk1"/>
              </a:buClr>
              <a:buSzPts val="7182"/>
              <a:buFont typeface="Gill Sans"/>
              <a:buChar char="•"/>
              <a:defRPr sz="4200" b="0" i="0" u="none" strike="noStrike" cap="none">
                <a:solidFill>
                  <a:schemeClr val="dk1"/>
                </a:solidFill>
                <a:latin typeface="Gill Sans"/>
                <a:ea typeface="Gill Sans"/>
                <a:cs typeface="Gill Sans"/>
                <a:sym typeface="Gill Sans"/>
              </a:defRPr>
            </a:lvl4pPr>
            <a:lvl5pPr marL="2286000" marR="0" lvl="4" indent="-684657" algn="l" rtl="0">
              <a:lnSpc>
                <a:spcPct val="100000"/>
              </a:lnSpc>
              <a:spcBef>
                <a:spcPts val="2400"/>
              </a:spcBef>
              <a:spcAft>
                <a:spcPts val="0"/>
              </a:spcAft>
              <a:buClr>
                <a:schemeClr val="dk1"/>
              </a:buClr>
              <a:buSzPts val="7182"/>
              <a:buFont typeface="Gill Sans"/>
              <a:buChar char="•"/>
              <a:defRPr sz="4200" b="0" i="0" u="none" strike="noStrike" cap="none">
                <a:solidFill>
                  <a:schemeClr val="dk1"/>
                </a:solidFill>
                <a:latin typeface="Gill Sans"/>
                <a:ea typeface="Gill Sans"/>
                <a:cs typeface="Gill Sans"/>
                <a:sym typeface="Gill Sans"/>
              </a:defRPr>
            </a:lvl5pPr>
            <a:lvl6pPr marL="2743200" marR="0" lvl="5" indent="-684657" algn="l" rtl="0">
              <a:lnSpc>
                <a:spcPct val="100000"/>
              </a:lnSpc>
              <a:spcBef>
                <a:spcPts val="2400"/>
              </a:spcBef>
              <a:spcAft>
                <a:spcPts val="0"/>
              </a:spcAft>
              <a:buClr>
                <a:schemeClr val="dk1"/>
              </a:buClr>
              <a:buSzPts val="7182"/>
              <a:buFont typeface="Gill Sans"/>
              <a:buChar char="•"/>
              <a:defRPr sz="4200" b="0" i="0" u="none" strike="noStrike" cap="none">
                <a:solidFill>
                  <a:schemeClr val="dk1"/>
                </a:solidFill>
                <a:latin typeface="Gill Sans"/>
                <a:ea typeface="Gill Sans"/>
                <a:cs typeface="Gill Sans"/>
                <a:sym typeface="Gill Sans"/>
              </a:defRPr>
            </a:lvl6pPr>
            <a:lvl7pPr marL="3200400" marR="0" lvl="6" indent="-684657" algn="l" rtl="0">
              <a:lnSpc>
                <a:spcPct val="100000"/>
              </a:lnSpc>
              <a:spcBef>
                <a:spcPts val="2400"/>
              </a:spcBef>
              <a:spcAft>
                <a:spcPts val="0"/>
              </a:spcAft>
              <a:buClr>
                <a:schemeClr val="dk1"/>
              </a:buClr>
              <a:buSzPts val="7182"/>
              <a:buFont typeface="Gill Sans"/>
              <a:buChar char="•"/>
              <a:defRPr sz="4200" b="0" i="0" u="none" strike="noStrike" cap="none">
                <a:solidFill>
                  <a:schemeClr val="dk1"/>
                </a:solidFill>
                <a:latin typeface="Gill Sans"/>
                <a:ea typeface="Gill Sans"/>
                <a:cs typeface="Gill Sans"/>
                <a:sym typeface="Gill Sans"/>
              </a:defRPr>
            </a:lvl7pPr>
            <a:lvl8pPr marL="3657600" marR="0" lvl="7" indent="-684657" algn="l" rtl="0">
              <a:lnSpc>
                <a:spcPct val="100000"/>
              </a:lnSpc>
              <a:spcBef>
                <a:spcPts val="2400"/>
              </a:spcBef>
              <a:spcAft>
                <a:spcPts val="0"/>
              </a:spcAft>
              <a:buClr>
                <a:schemeClr val="dk1"/>
              </a:buClr>
              <a:buSzPts val="7182"/>
              <a:buFont typeface="Gill Sans"/>
              <a:buChar char="•"/>
              <a:defRPr sz="4200" b="0" i="0" u="none" strike="noStrike" cap="none">
                <a:solidFill>
                  <a:schemeClr val="dk1"/>
                </a:solidFill>
                <a:latin typeface="Gill Sans"/>
                <a:ea typeface="Gill Sans"/>
                <a:cs typeface="Gill Sans"/>
                <a:sym typeface="Gill Sans"/>
              </a:defRPr>
            </a:lvl8pPr>
            <a:lvl9pPr marL="4114800" marR="0" lvl="8" indent="-684657" algn="l" rtl="0">
              <a:lnSpc>
                <a:spcPct val="100000"/>
              </a:lnSpc>
              <a:spcBef>
                <a:spcPts val="2400"/>
              </a:spcBef>
              <a:spcAft>
                <a:spcPts val="0"/>
              </a:spcAft>
              <a:buClr>
                <a:schemeClr val="dk1"/>
              </a:buClr>
              <a:buSzPts val="7182"/>
              <a:buFont typeface="Gill Sans"/>
              <a:buChar char="•"/>
              <a:defRPr sz="4200" b="0" i="0" u="none" strike="noStrike" cap="none">
                <a:solidFill>
                  <a:schemeClr val="dk1"/>
                </a:solidFill>
                <a:latin typeface="Gill Sans"/>
                <a:ea typeface="Gill Sans"/>
                <a:cs typeface="Gill Sans"/>
                <a:sym typeface="Gill Sans"/>
              </a:defRPr>
            </a:lvl9pPr>
          </a:lstStyle>
          <a:p>
            <a:endParaRPr/>
          </a:p>
        </p:txBody>
      </p:sp>
      <p:cxnSp>
        <p:nvCxnSpPr>
          <p:cNvPr id="12" name="Google Shape;12;p36"/>
          <p:cNvCxnSpPr/>
          <p:nvPr/>
        </p:nvCxnSpPr>
        <p:spPr>
          <a:xfrm rot="10800000">
            <a:off x="332858" y="6373467"/>
            <a:ext cx="11526285" cy="0"/>
          </a:xfrm>
          <a:prstGeom prst="straightConnector1">
            <a:avLst/>
          </a:prstGeom>
          <a:noFill/>
          <a:ln w="19050" cap="flat" cmpd="sng">
            <a:solidFill>
              <a:srgbClr val="0097CE"/>
            </a:solidFill>
            <a:prstDash val="solid"/>
            <a:round/>
            <a:headEnd type="none" w="sm" len="sm"/>
            <a:tailEnd type="none" w="sm" len="sm"/>
          </a:ln>
        </p:spPr>
      </p:cxnSp>
      <p:pic>
        <p:nvPicPr>
          <p:cNvPr id="13" name="Google Shape;13;p36"/>
          <p:cNvPicPr preferRelativeResize="0"/>
          <p:nvPr/>
        </p:nvPicPr>
        <p:blipFill rotWithShape="1">
          <a:blip r:embed="rId12">
            <a:alphaModFix/>
          </a:blip>
          <a:srcRect l="11576" t="34058" r="11118" b="34203"/>
          <a:stretch/>
        </p:blipFill>
        <p:spPr>
          <a:xfrm>
            <a:off x="10487095" y="6435308"/>
            <a:ext cx="1372048" cy="277354"/>
          </a:xfrm>
          <a:prstGeom prst="rect">
            <a:avLst/>
          </a:prstGeom>
          <a:noFill/>
          <a:ln>
            <a:noFill/>
          </a:ln>
        </p:spPr>
      </p:pic>
    </p:spTree>
    <p:extLst>
      <p:ext uri="{BB962C8B-B14F-4D97-AF65-F5344CB8AC3E}">
        <p14:creationId xmlns:p14="http://schemas.microsoft.com/office/powerpoint/2010/main" val="17893309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hyperlink" Target="https://blog.themodernmilkman.co.uk/what-are-microplastic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verycompostable.com/posts/report-circular-claims-fall-flat/"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3416" r="773" b="9690"/>
          <a:stretch/>
        </p:blipFill>
        <p:spPr>
          <a:xfrm>
            <a:off x="-15875" y="-152400"/>
            <a:ext cx="12240000" cy="7145867"/>
          </a:xfrm>
          <a:prstGeom prst="rect">
            <a:avLst/>
          </a:prstGeom>
        </p:spPr>
      </p:pic>
      <p:sp>
        <p:nvSpPr>
          <p:cNvPr id="2" name="Title 1"/>
          <p:cNvSpPr>
            <a:spLocks noGrp="1"/>
          </p:cNvSpPr>
          <p:nvPr>
            <p:ph type="ctrTitle"/>
          </p:nvPr>
        </p:nvSpPr>
        <p:spPr>
          <a:xfrm>
            <a:off x="1532125" y="1999049"/>
            <a:ext cx="9144000" cy="2387600"/>
          </a:xfrm>
        </p:spPr>
        <p:txBody>
          <a:bodyPr>
            <a:noAutofit/>
          </a:bodyPr>
          <a:lstStyle/>
          <a:p>
            <a:r>
              <a:rPr lang="en-GB" sz="8000" b="1" dirty="0">
                <a:solidFill>
                  <a:schemeClr val="bg1"/>
                </a:solidFill>
                <a:latin typeface="EzzoBook" panose="02000506020000020004" pitchFamily="2" charset="0"/>
              </a:rPr>
              <a:t>Introduction to </a:t>
            </a:r>
            <a:r>
              <a:rPr lang="en-GB" sz="9600" b="1" dirty="0">
                <a:solidFill>
                  <a:schemeClr val="bg1"/>
                </a:solidFill>
                <a:latin typeface="EzzoBlack" panose="02000506020000020004" pitchFamily="2" charset="0"/>
              </a:rPr>
              <a:t>Microplastics</a:t>
            </a:r>
          </a:p>
        </p:txBody>
      </p:sp>
      <p:pic>
        <p:nvPicPr>
          <p:cNvPr id="4" name="Picture 3" descr="A blue text on a black background&#10;&#10;Description automatically generated">
            <a:extLst>
              <a:ext uri="{FF2B5EF4-FFF2-40B4-BE49-F238E27FC236}">
                <a16:creationId xmlns:a16="http://schemas.microsoft.com/office/drawing/2014/main" id="{CB847E90-4B45-983D-5E56-A62376624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325" y="394192"/>
            <a:ext cx="3149599" cy="1058265"/>
          </a:xfrm>
          <a:prstGeom prst="rect">
            <a:avLst/>
          </a:prstGeom>
        </p:spPr>
      </p:pic>
    </p:spTree>
    <p:extLst>
      <p:ext uri="{BB962C8B-B14F-4D97-AF65-F5344CB8AC3E}">
        <p14:creationId xmlns:p14="http://schemas.microsoft.com/office/powerpoint/2010/main" val="1445754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F6EBD-FF9D-EF77-DD35-BF7C7DE5A92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B79C780-942B-C991-BCA3-2D5B7F0145C3}"/>
              </a:ext>
            </a:extLst>
          </p:cNvPr>
          <p:cNvSpPr/>
          <p:nvPr/>
        </p:nvSpPr>
        <p:spPr>
          <a:xfrm>
            <a:off x="-220135" y="467386"/>
            <a:ext cx="9831123"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28DA0C76-7A36-A0EE-1B82-C53CCC500090}"/>
              </a:ext>
            </a:extLst>
          </p:cNvPr>
          <p:cNvSpPr>
            <a:spLocks noGrp="1"/>
          </p:cNvSpPr>
          <p:nvPr>
            <p:ph type="title"/>
          </p:nvPr>
        </p:nvSpPr>
        <p:spPr>
          <a:xfrm>
            <a:off x="246853" y="630797"/>
            <a:ext cx="9364135" cy="498367"/>
          </a:xfrm>
        </p:spPr>
        <p:txBody>
          <a:bodyPr/>
          <a:lstStyle/>
          <a:p>
            <a:r>
              <a:rPr lang="en-GB" sz="2800" dirty="0">
                <a:solidFill>
                  <a:schemeClr val="bg1"/>
                </a:solidFill>
                <a:latin typeface="EzzoBlack" panose="02000506020000020004" pitchFamily="2" charset="0"/>
              </a:rPr>
              <a:t>Types of microplastics | Fragments, films and foams</a:t>
            </a:r>
            <a:endParaRPr lang="en-KE" sz="2800" dirty="0">
              <a:solidFill>
                <a:schemeClr val="bg1"/>
              </a:solidFill>
              <a:latin typeface="EzzoBlack" panose="02000506020000020004" pitchFamily="2" charset="0"/>
            </a:endParaRPr>
          </a:p>
        </p:txBody>
      </p:sp>
      <p:pic>
        <p:nvPicPr>
          <p:cNvPr id="4" name="Picture 3">
            <a:extLst>
              <a:ext uri="{FF2B5EF4-FFF2-40B4-BE49-F238E27FC236}">
                <a16:creationId xmlns:a16="http://schemas.microsoft.com/office/drawing/2014/main" id="{90E56540-6B9F-EC46-117B-009E4DDD3A0D}"/>
              </a:ext>
            </a:extLst>
          </p:cNvPr>
          <p:cNvPicPr>
            <a:picLocks noChangeAspect="1"/>
          </p:cNvPicPr>
          <p:nvPr/>
        </p:nvPicPr>
        <p:blipFill>
          <a:blip r:embed="rId3"/>
          <a:stretch>
            <a:fillRect/>
          </a:stretch>
        </p:blipFill>
        <p:spPr>
          <a:xfrm>
            <a:off x="2265870" y="1435328"/>
            <a:ext cx="7660257" cy="4468483"/>
          </a:xfrm>
          <a:prstGeom prst="rect">
            <a:avLst/>
          </a:prstGeom>
        </p:spPr>
      </p:pic>
      <p:sp>
        <p:nvSpPr>
          <p:cNvPr id="6" name="TextBox 5">
            <a:extLst>
              <a:ext uri="{FF2B5EF4-FFF2-40B4-BE49-F238E27FC236}">
                <a16:creationId xmlns:a16="http://schemas.microsoft.com/office/drawing/2014/main" id="{83F8FCB6-F2B4-797B-1165-244D01E763DF}"/>
              </a:ext>
            </a:extLst>
          </p:cNvPr>
          <p:cNvSpPr txBox="1"/>
          <p:nvPr/>
        </p:nvSpPr>
        <p:spPr>
          <a:xfrm>
            <a:off x="2144849" y="5914822"/>
            <a:ext cx="8444166" cy="369332"/>
          </a:xfrm>
          <a:prstGeom prst="rect">
            <a:avLst/>
          </a:prstGeom>
          <a:noFill/>
        </p:spPr>
        <p:txBody>
          <a:bodyPr wrap="square" rtlCol="0">
            <a:spAutoFit/>
          </a:bodyPr>
          <a:lstStyle/>
          <a:p>
            <a:r>
              <a:rPr lang="en-GB" dirty="0">
                <a:latin typeface="EzzoLight" panose="02000506020000020004" pitchFamily="2" charset="0"/>
              </a:rPr>
              <a:t>From </a:t>
            </a:r>
            <a:r>
              <a:rPr lang="en-GB" dirty="0">
                <a:latin typeface="EzzoLight" panose="02000506020000020004" pitchFamily="2" charset="0"/>
                <a:hlinkClick r:id="rId4"/>
              </a:rPr>
              <a:t>https://blog.themodernmilkman.co.uk/what-are-microplastics/</a:t>
            </a:r>
            <a:endParaRPr lang="en-GB" dirty="0">
              <a:latin typeface="EzzoLight" panose="02000506020000020004" pitchFamily="2" charset="0"/>
            </a:endParaRPr>
          </a:p>
        </p:txBody>
      </p:sp>
    </p:spTree>
    <p:extLst>
      <p:ext uri="{BB962C8B-B14F-4D97-AF65-F5344CB8AC3E}">
        <p14:creationId xmlns:p14="http://schemas.microsoft.com/office/powerpoint/2010/main" val="2370605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B9F4F-034D-D36D-87CC-1B0CD1FED2E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F085D08-1983-B0AE-711B-4BB8CC6854D9}"/>
              </a:ext>
            </a:extLst>
          </p:cNvPr>
          <p:cNvSpPr/>
          <p:nvPr/>
        </p:nvSpPr>
        <p:spPr>
          <a:xfrm>
            <a:off x="-220134" y="467386"/>
            <a:ext cx="6146801"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B7089C26-0620-E3FB-0F19-E887954F41D0}"/>
              </a:ext>
            </a:extLst>
          </p:cNvPr>
          <p:cNvSpPr>
            <a:spLocks noGrp="1"/>
          </p:cNvSpPr>
          <p:nvPr>
            <p:ph type="title"/>
          </p:nvPr>
        </p:nvSpPr>
        <p:spPr>
          <a:xfrm>
            <a:off x="246854" y="630797"/>
            <a:ext cx="5425814" cy="498367"/>
          </a:xfrm>
        </p:spPr>
        <p:txBody>
          <a:bodyPr/>
          <a:lstStyle/>
          <a:p>
            <a:r>
              <a:rPr lang="en-GB" sz="2800" dirty="0">
                <a:solidFill>
                  <a:schemeClr val="bg1"/>
                </a:solidFill>
                <a:latin typeface="EzzoBlack" panose="02000506020000020004" pitchFamily="2" charset="0"/>
              </a:rPr>
              <a:t>Types of microplastics | Fibres</a:t>
            </a:r>
            <a:endParaRPr lang="en-KE" sz="2800" dirty="0">
              <a:solidFill>
                <a:schemeClr val="bg1"/>
              </a:solidFill>
              <a:latin typeface="EzzoBlack" panose="02000506020000020004" pitchFamily="2" charset="0"/>
            </a:endParaRPr>
          </a:p>
        </p:txBody>
      </p:sp>
      <p:pic>
        <p:nvPicPr>
          <p:cNvPr id="3" name="Picture 6" descr="Image result for microfiber pollution">
            <a:extLst>
              <a:ext uri="{FF2B5EF4-FFF2-40B4-BE49-F238E27FC236}">
                <a16:creationId xmlns:a16="http://schemas.microsoft.com/office/drawing/2014/main" id="{AC90E97F-CE87-D40A-9762-6BDDB0B769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75" r="21875"/>
          <a:stretch/>
        </p:blipFill>
        <p:spPr bwMode="auto">
          <a:xfrm>
            <a:off x="378132" y="1371600"/>
            <a:ext cx="2890001" cy="2890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coraball">
            <a:extLst>
              <a:ext uri="{FF2B5EF4-FFF2-40B4-BE49-F238E27FC236}">
                <a16:creationId xmlns:a16="http://schemas.microsoft.com/office/drawing/2014/main" id="{2F291789-CE9B-5D4E-C2E5-EE93AC466F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75" r="21875"/>
          <a:stretch/>
        </p:blipFill>
        <p:spPr bwMode="auto">
          <a:xfrm>
            <a:off x="1764344" y="3060974"/>
            <a:ext cx="3044722" cy="30447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D0ED89-1167-F9E7-49D5-39EBD28F0B24}"/>
              </a:ext>
            </a:extLst>
          </p:cNvPr>
          <p:cNvSpPr txBox="1"/>
          <p:nvPr/>
        </p:nvSpPr>
        <p:spPr>
          <a:xfrm>
            <a:off x="5002479" y="1315431"/>
            <a:ext cx="7189521" cy="5047536"/>
          </a:xfrm>
          <a:prstGeom prst="rect">
            <a:avLst/>
          </a:prstGeom>
          <a:noFill/>
        </p:spPr>
        <p:txBody>
          <a:bodyPr wrap="square" rtlCol="0">
            <a:spAutoFit/>
          </a:bodyPr>
          <a:lstStyle/>
          <a:p>
            <a:pPr marL="342900" indent="-342900">
              <a:buFont typeface="Arial" panose="020B0604020202020204" pitchFamily="34" charset="0"/>
              <a:buChar char="•"/>
            </a:pPr>
            <a:r>
              <a:rPr lang="en-GB" sz="2300" dirty="0">
                <a:latin typeface="EzzoBook" panose="02000506020000020004" pitchFamily="2" charset="0"/>
              </a:rPr>
              <a:t>More</a:t>
            </a:r>
            <a:r>
              <a:rPr lang="en-GB" sz="2300" baseline="0" dirty="0">
                <a:latin typeface="EzzoBook" panose="02000506020000020004" pitchFamily="2" charset="0"/>
              </a:rPr>
              <a:t> and more clothing is being made from synthetic fibres: polyester, polyethylene, nylon, acrylic, elastane. </a:t>
            </a:r>
          </a:p>
          <a:p>
            <a:pPr marL="342900" indent="-342900">
              <a:buFont typeface="Arial" panose="020B0604020202020204" pitchFamily="34" charset="0"/>
              <a:buChar char="•"/>
            </a:pPr>
            <a:endParaRPr lang="en-GB" sz="2300" dirty="0">
              <a:latin typeface="EzzoBook" panose="02000506020000020004" pitchFamily="2" charset="0"/>
            </a:endParaRPr>
          </a:p>
          <a:p>
            <a:pPr marL="342900" indent="-342900">
              <a:buFont typeface="Arial" panose="020B0604020202020204" pitchFamily="34" charset="0"/>
              <a:buChar char="•"/>
            </a:pPr>
            <a:r>
              <a:rPr lang="en-GB" sz="2300" baseline="0" dirty="0">
                <a:latin typeface="EzzoBook" panose="02000506020000020004" pitchFamily="2" charset="0"/>
              </a:rPr>
              <a:t>Fibres can be released from these clothing items during the manufacturing process and also the washing process: most household washing machines are not equipped with filters for the fibres. </a:t>
            </a:r>
          </a:p>
          <a:p>
            <a:pPr marL="342900" indent="-342900">
              <a:buFont typeface="Arial" panose="020B0604020202020204" pitchFamily="34" charset="0"/>
              <a:buChar char="•"/>
            </a:pPr>
            <a:endParaRPr lang="en-GB" sz="2300" dirty="0">
              <a:latin typeface="EzzoBook" panose="02000506020000020004" pitchFamily="2" charset="0"/>
            </a:endParaRPr>
          </a:p>
          <a:p>
            <a:pPr marL="342900" indent="-342900">
              <a:buFont typeface="Arial" panose="020B0604020202020204" pitchFamily="34" charset="0"/>
              <a:buChar char="•"/>
            </a:pPr>
            <a:r>
              <a:rPr lang="en-GB" sz="2300" baseline="0" dirty="0">
                <a:latin typeface="EzzoBook" panose="02000506020000020004" pitchFamily="2" charset="0"/>
              </a:rPr>
              <a:t>Washing a polyester fleece can release nearly 2000 fibres into the marine environment. These are carried in wastewater and discharged into the ocean. </a:t>
            </a:r>
          </a:p>
        </p:txBody>
      </p:sp>
    </p:spTree>
    <p:extLst>
      <p:ext uri="{BB962C8B-B14F-4D97-AF65-F5344CB8AC3E}">
        <p14:creationId xmlns:p14="http://schemas.microsoft.com/office/powerpoint/2010/main" val="3054210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D6C69-AAE2-6F0E-AAB8-BEB0B0A5391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56DFE3E-0E7F-271E-B7EF-69B5F2971FD2}"/>
              </a:ext>
            </a:extLst>
          </p:cNvPr>
          <p:cNvSpPr/>
          <p:nvPr/>
        </p:nvSpPr>
        <p:spPr>
          <a:xfrm>
            <a:off x="-220133" y="467386"/>
            <a:ext cx="6316134"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7A8AFD72-E54C-0A78-630B-DC4D9826C191}"/>
              </a:ext>
            </a:extLst>
          </p:cNvPr>
          <p:cNvSpPr>
            <a:spLocks noGrp="1"/>
          </p:cNvSpPr>
          <p:nvPr>
            <p:ph type="title"/>
          </p:nvPr>
        </p:nvSpPr>
        <p:spPr>
          <a:xfrm>
            <a:off x="246854" y="630797"/>
            <a:ext cx="5849146" cy="498367"/>
          </a:xfrm>
        </p:spPr>
        <p:txBody>
          <a:bodyPr/>
          <a:lstStyle/>
          <a:p>
            <a:r>
              <a:rPr lang="en-GB" sz="2800" dirty="0">
                <a:solidFill>
                  <a:schemeClr val="bg1"/>
                </a:solidFill>
                <a:latin typeface="EzzoBlack" panose="02000506020000020004" pitchFamily="2" charset="0"/>
              </a:rPr>
              <a:t>Types of microplastics | Nurdles</a:t>
            </a:r>
            <a:endParaRPr lang="en-KE" sz="2800" dirty="0">
              <a:solidFill>
                <a:schemeClr val="bg1"/>
              </a:solidFill>
              <a:latin typeface="EzzoBlack" panose="02000506020000020004" pitchFamily="2" charset="0"/>
            </a:endParaRPr>
          </a:p>
        </p:txBody>
      </p:sp>
      <p:sp>
        <p:nvSpPr>
          <p:cNvPr id="8" name="TextBox 7">
            <a:extLst>
              <a:ext uri="{FF2B5EF4-FFF2-40B4-BE49-F238E27FC236}">
                <a16:creationId xmlns:a16="http://schemas.microsoft.com/office/drawing/2014/main" id="{0482FD62-DB09-DF2F-78E9-59220C0F3855}"/>
              </a:ext>
            </a:extLst>
          </p:cNvPr>
          <p:cNvSpPr txBox="1"/>
          <p:nvPr/>
        </p:nvSpPr>
        <p:spPr>
          <a:xfrm>
            <a:off x="5584282" y="1435328"/>
            <a:ext cx="6316134" cy="5047536"/>
          </a:xfrm>
          <a:prstGeom prst="rect">
            <a:avLst/>
          </a:prstGeom>
          <a:noFill/>
        </p:spPr>
        <p:txBody>
          <a:bodyPr wrap="square" rtlCol="0">
            <a:spAutoFit/>
          </a:bodyPr>
          <a:lstStyle/>
          <a:p>
            <a:pPr marL="342900" indent="-342900">
              <a:buFont typeface="Arial" panose="020B0604020202020204" pitchFamily="34" charset="0"/>
              <a:buChar char="•"/>
            </a:pPr>
            <a:r>
              <a:rPr lang="en-GB" sz="2300" dirty="0">
                <a:latin typeface="EzzoBook" panose="02000506020000020004" pitchFamily="2" charset="0"/>
              </a:rPr>
              <a:t>Pellets (also known as nurdles) are sometimes spilled into the marine environment during any of the stages from manufacturing, transporting and transforming. They can be found along coastlines and waterways, or floating on the ocean’s surface. </a:t>
            </a:r>
          </a:p>
          <a:p>
            <a:pPr marL="342900" indent="-342900">
              <a:buFont typeface="Arial" panose="020B0604020202020204" pitchFamily="34" charset="0"/>
              <a:buChar char="•"/>
            </a:pPr>
            <a:endParaRPr lang="en-GB" sz="2300" dirty="0">
              <a:latin typeface="EzzoBook" panose="02000506020000020004" pitchFamily="2" charset="0"/>
            </a:endParaRPr>
          </a:p>
          <a:p>
            <a:pPr marL="342900" indent="-342900">
              <a:buFont typeface="Arial" panose="020B0604020202020204" pitchFamily="34" charset="0"/>
              <a:buChar char="•"/>
            </a:pPr>
            <a:r>
              <a:rPr lang="en-GB" sz="2300" dirty="0">
                <a:latin typeface="EzzoBook" panose="02000506020000020004" pitchFamily="2" charset="0"/>
              </a:rPr>
              <a:t>They represent 0.3% of the global release of primary microplastics in the world ocean, and can be released through road runoff, wastewater, and directly into the ocean. </a:t>
            </a:r>
          </a:p>
          <a:p>
            <a:pPr marL="342900" indent="-342900">
              <a:buFont typeface="Arial" panose="020B0604020202020204" pitchFamily="34" charset="0"/>
              <a:buChar char="•"/>
            </a:pPr>
            <a:endParaRPr lang="en-GB" sz="2300" dirty="0">
              <a:latin typeface="EzzoBook" panose="02000506020000020004" pitchFamily="2" charset="0"/>
            </a:endParaRPr>
          </a:p>
        </p:txBody>
      </p:sp>
      <p:pic>
        <p:nvPicPr>
          <p:cNvPr id="4" name="Picture 3">
            <a:extLst>
              <a:ext uri="{FF2B5EF4-FFF2-40B4-BE49-F238E27FC236}">
                <a16:creationId xmlns:a16="http://schemas.microsoft.com/office/drawing/2014/main" id="{4D9731C0-5EBB-4AE8-6588-F6FE91516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67" r="16667"/>
          <a:stretch/>
        </p:blipFill>
        <p:spPr>
          <a:xfrm>
            <a:off x="1865373" y="3280976"/>
            <a:ext cx="2946227" cy="2946227"/>
          </a:xfrm>
          <a:prstGeom prst="rect">
            <a:avLst/>
          </a:prstGeom>
          <a:ln>
            <a:noFill/>
          </a:ln>
          <a:effectLst>
            <a:outerShdw blurRad="292100" dist="139700" dir="2700000" algn="tl" rotWithShape="0">
              <a:srgbClr val="333333">
                <a:alpha val="65000"/>
              </a:srgbClr>
            </a:outerShdw>
          </a:effectLst>
        </p:spPr>
      </p:pic>
      <p:pic>
        <p:nvPicPr>
          <p:cNvPr id="6" name="Picture 6" descr="Image result for microplastic pellet bags">
            <a:extLst>
              <a:ext uri="{FF2B5EF4-FFF2-40B4-BE49-F238E27FC236}">
                <a16:creationId xmlns:a16="http://schemas.microsoft.com/office/drawing/2014/main" id="{17292B7A-BDA1-5CD8-58F4-47B4CF89A4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67" r="12667"/>
          <a:stretch/>
        </p:blipFill>
        <p:spPr bwMode="auto">
          <a:xfrm>
            <a:off x="487699" y="1435328"/>
            <a:ext cx="2946227" cy="29462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Image result for nurdle hunt">
            <a:extLst>
              <a:ext uri="{FF2B5EF4-FFF2-40B4-BE49-F238E27FC236}">
                <a16:creationId xmlns:a16="http://schemas.microsoft.com/office/drawing/2014/main" id="{73D91747-9CAB-D9F9-6179-2ED3F2339A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666257" y="2200520"/>
            <a:ext cx="1918025" cy="1918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361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09B81-E6FD-1940-AE7F-FF1D963C0B9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1442DDB-679F-2DE4-32FA-79A11BF1E30C}"/>
              </a:ext>
            </a:extLst>
          </p:cNvPr>
          <p:cNvSpPr/>
          <p:nvPr/>
        </p:nvSpPr>
        <p:spPr>
          <a:xfrm>
            <a:off x="-220134" y="467386"/>
            <a:ext cx="7095067"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F8733F61-58F4-DAB2-10FC-D4674FC8C1E9}"/>
              </a:ext>
            </a:extLst>
          </p:cNvPr>
          <p:cNvSpPr>
            <a:spLocks noGrp="1"/>
          </p:cNvSpPr>
          <p:nvPr>
            <p:ph type="title"/>
          </p:nvPr>
        </p:nvSpPr>
        <p:spPr>
          <a:xfrm>
            <a:off x="246853" y="630797"/>
            <a:ext cx="6509545" cy="498367"/>
          </a:xfrm>
        </p:spPr>
        <p:txBody>
          <a:bodyPr/>
          <a:lstStyle/>
          <a:p>
            <a:r>
              <a:rPr lang="en-GB" sz="2800" dirty="0">
                <a:solidFill>
                  <a:schemeClr val="bg1"/>
                </a:solidFill>
                <a:latin typeface="EzzoBlack" panose="02000506020000020004" pitchFamily="2" charset="0"/>
              </a:rPr>
              <a:t>Types of microplastics | Microbeads</a:t>
            </a:r>
            <a:endParaRPr lang="en-KE" sz="2800" dirty="0">
              <a:solidFill>
                <a:schemeClr val="bg1"/>
              </a:solidFill>
              <a:latin typeface="EzzoBlack" panose="02000506020000020004" pitchFamily="2" charset="0"/>
            </a:endParaRPr>
          </a:p>
        </p:txBody>
      </p:sp>
      <p:sp>
        <p:nvSpPr>
          <p:cNvPr id="8" name="TextBox 7">
            <a:extLst>
              <a:ext uri="{FF2B5EF4-FFF2-40B4-BE49-F238E27FC236}">
                <a16:creationId xmlns:a16="http://schemas.microsoft.com/office/drawing/2014/main" id="{498C9E6D-24BC-0448-C735-482E13B4E655}"/>
              </a:ext>
            </a:extLst>
          </p:cNvPr>
          <p:cNvSpPr txBox="1"/>
          <p:nvPr/>
        </p:nvSpPr>
        <p:spPr>
          <a:xfrm>
            <a:off x="5584281" y="1271917"/>
            <a:ext cx="6489185" cy="5047536"/>
          </a:xfrm>
          <a:prstGeom prst="rect">
            <a:avLst/>
          </a:prstGeom>
          <a:noFill/>
        </p:spPr>
        <p:txBody>
          <a:bodyPr wrap="square" rtlCol="0">
            <a:spAutoFit/>
          </a:bodyPr>
          <a:lstStyle/>
          <a:p>
            <a:r>
              <a:rPr lang="en-GB" sz="2300" dirty="0">
                <a:latin typeface="EzzoBook" panose="02000506020000020004" pitchFamily="50" charset="0"/>
              </a:rPr>
              <a:t>Microbeads are intentionally manufactured in their “micro” size. In cosmetics, they are present in a variety of products for different purposes. </a:t>
            </a:r>
          </a:p>
          <a:p>
            <a:endParaRPr lang="en-GB" sz="2300" b="1" dirty="0">
              <a:solidFill>
                <a:srgbClr val="E0523E"/>
              </a:solidFill>
              <a:latin typeface="EzzoBook" panose="02000506020000020004" pitchFamily="50" charset="0"/>
            </a:endParaRPr>
          </a:p>
          <a:p>
            <a:r>
              <a:rPr lang="en-GB" sz="2300" b="1" dirty="0">
                <a:solidFill>
                  <a:srgbClr val="E0523E"/>
                </a:solidFill>
                <a:latin typeface="EzzoBook" panose="02000506020000020004" pitchFamily="50" charset="0"/>
              </a:rPr>
              <a:t>Ingredients to avoid:</a:t>
            </a:r>
          </a:p>
          <a:p>
            <a:pPr marL="457200" indent="-457200">
              <a:buFont typeface="Arial" panose="020B0604020202020204" pitchFamily="34" charset="0"/>
              <a:buChar char="•"/>
            </a:pPr>
            <a:r>
              <a:rPr lang="en-GB" sz="2300" dirty="0">
                <a:latin typeface="EzzoBook" panose="02000506020000020004" pitchFamily="50" charset="0"/>
              </a:rPr>
              <a:t>Polyethylene</a:t>
            </a:r>
          </a:p>
          <a:p>
            <a:pPr marL="457200" indent="-457200">
              <a:buFont typeface="Arial" panose="020B0604020202020204" pitchFamily="34" charset="0"/>
              <a:buChar char="•"/>
            </a:pPr>
            <a:r>
              <a:rPr lang="en-GB" sz="2300" dirty="0">
                <a:latin typeface="EzzoBook" panose="02000506020000020004" pitchFamily="50" charset="0"/>
              </a:rPr>
              <a:t>Polypropylene</a:t>
            </a:r>
          </a:p>
          <a:p>
            <a:pPr marL="457200" indent="-457200">
              <a:buFont typeface="Arial" panose="020B0604020202020204" pitchFamily="34" charset="0"/>
              <a:buChar char="•"/>
            </a:pPr>
            <a:r>
              <a:rPr lang="en-GB" sz="2300" dirty="0">
                <a:latin typeface="EzzoBook" panose="02000506020000020004" pitchFamily="50" charset="0"/>
              </a:rPr>
              <a:t>Polyethylene terephthalate </a:t>
            </a:r>
          </a:p>
          <a:p>
            <a:pPr marL="457200" indent="-457200">
              <a:buFont typeface="Arial" panose="020B0604020202020204" pitchFamily="34" charset="0"/>
              <a:buChar char="•"/>
            </a:pPr>
            <a:r>
              <a:rPr lang="en-GB" sz="2300" dirty="0">
                <a:latin typeface="EzzoBook" panose="02000506020000020004" pitchFamily="50" charset="0"/>
              </a:rPr>
              <a:t>Polymethyl methacrylate</a:t>
            </a:r>
          </a:p>
          <a:p>
            <a:pPr marL="457200" indent="-457200">
              <a:buFont typeface="Arial" panose="020B0604020202020204" pitchFamily="34" charset="0"/>
              <a:buChar char="•"/>
            </a:pPr>
            <a:endParaRPr lang="en-GB" sz="2300" dirty="0">
              <a:latin typeface="EzzoBook" panose="02000506020000020004" pitchFamily="50" charset="0"/>
            </a:endParaRPr>
          </a:p>
          <a:p>
            <a:r>
              <a:rPr lang="en-GB" sz="2300" dirty="0">
                <a:latin typeface="EzzoBook" panose="02000506020000020004" pitchFamily="50" charset="0"/>
              </a:rPr>
              <a:t>Microbeads have replaced traditional sand in </a:t>
            </a:r>
            <a:r>
              <a:rPr lang="en-GB" sz="2300" b="1" dirty="0">
                <a:solidFill>
                  <a:srgbClr val="0097CE"/>
                </a:solidFill>
                <a:latin typeface="EzzoBook" panose="02000506020000020004" pitchFamily="50" charset="0"/>
              </a:rPr>
              <a:t>industrial sandblasting </a:t>
            </a:r>
            <a:r>
              <a:rPr lang="en-GB" sz="2300" dirty="0">
                <a:latin typeface="EzzoBook" panose="02000506020000020004" pitchFamily="50" charset="0"/>
              </a:rPr>
              <a:t>activities because of their durability. </a:t>
            </a:r>
            <a:endParaRPr lang="en-GB" sz="2300" dirty="0">
              <a:latin typeface="EzzoBook" panose="02000506020000020004" pitchFamily="2" charset="0"/>
            </a:endParaRPr>
          </a:p>
        </p:txBody>
      </p:sp>
      <p:pic>
        <p:nvPicPr>
          <p:cNvPr id="3" name="Picture 4" descr="Microbeads: Slough years off the life of the planet! (Image: Adam Zyglis / The Buffalo News)">
            <a:extLst>
              <a:ext uri="{FF2B5EF4-FFF2-40B4-BE49-F238E27FC236}">
                <a16:creationId xmlns:a16="http://schemas.microsoft.com/office/drawing/2014/main" id="{F6341FFA-D0C7-3C6E-8C99-17E6AEA65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6" r="16923"/>
          <a:stretch/>
        </p:blipFill>
        <p:spPr bwMode="auto">
          <a:xfrm>
            <a:off x="1395213" y="2928747"/>
            <a:ext cx="3597159" cy="275256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340CD1A-AEF6-DF70-A673-EE19938B3620}"/>
              </a:ext>
            </a:extLst>
          </p:cNvPr>
          <p:cNvSpPr/>
          <p:nvPr/>
        </p:nvSpPr>
        <p:spPr>
          <a:xfrm>
            <a:off x="1324012" y="5811704"/>
            <a:ext cx="4006774" cy="830997"/>
          </a:xfrm>
          <a:prstGeom prst="rect">
            <a:avLst/>
          </a:prstGeom>
        </p:spPr>
        <p:txBody>
          <a:bodyPr wrap="square">
            <a:spAutoFit/>
          </a:bodyPr>
          <a:lstStyle/>
          <a:p>
            <a:r>
              <a:rPr lang="en-GB" sz="1600" dirty="0">
                <a:solidFill>
                  <a:srgbClr val="888888"/>
                </a:solidFill>
                <a:latin typeface="EzzoLight" panose="02000506020000020004" pitchFamily="2" charset="0"/>
              </a:rPr>
              <a:t>Image: Adam </a:t>
            </a:r>
            <a:r>
              <a:rPr lang="en-GB" sz="1600" dirty="0" err="1">
                <a:solidFill>
                  <a:srgbClr val="888888"/>
                </a:solidFill>
                <a:latin typeface="EzzoLight" panose="02000506020000020004" pitchFamily="2" charset="0"/>
              </a:rPr>
              <a:t>Zyglis</a:t>
            </a:r>
            <a:r>
              <a:rPr lang="en-GB" sz="1600" dirty="0">
                <a:solidFill>
                  <a:srgbClr val="888888"/>
                </a:solidFill>
                <a:latin typeface="EzzoLight" panose="02000506020000020004" pitchFamily="2" charset="0"/>
              </a:rPr>
              <a:t> / The Buffalo News</a:t>
            </a:r>
          </a:p>
          <a:p>
            <a:br>
              <a:rPr lang="en-GB" sz="1600" dirty="0">
                <a:latin typeface="EzzoLight" panose="02000506020000020004" pitchFamily="2" charset="0"/>
              </a:rPr>
            </a:br>
            <a:endParaRPr lang="en-GB" sz="1600" dirty="0">
              <a:latin typeface="EzzoLight" panose="02000506020000020004" pitchFamily="2" charset="0"/>
            </a:endParaRPr>
          </a:p>
        </p:txBody>
      </p:sp>
      <p:pic>
        <p:nvPicPr>
          <p:cNvPr id="14" name="Picture 6" descr="Beat the Microbead">
            <a:extLst>
              <a:ext uri="{FF2B5EF4-FFF2-40B4-BE49-F238E27FC236}">
                <a16:creationId xmlns:a16="http://schemas.microsoft.com/office/drawing/2014/main" id="{A3AE250A-E565-A933-B79B-93ABD41BC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1424688"/>
            <a:ext cx="2161517" cy="2161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623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96097-8806-D8DB-B4FC-8D9E34984B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EC83F-717B-A3E0-BD10-903016EEF3E5}"/>
              </a:ext>
            </a:extLst>
          </p:cNvPr>
          <p:cNvSpPr>
            <a:spLocks noGrp="1"/>
          </p:cNvSpPr>
          <p:nvPr>
            <p:ph type="title"/>
          </p:nvPr>
        </p:nvSpPr>
        <p:spPr>
          <a:xfrm>
            <a:off x="246853" y="630797"/>
            <a:ext cx="6509545" cy="498367"/>
          </a:xfrm>
        </p:spPr>
        <p:txBody>
          <a:bodyPr/>
          <a:lstStyle/>
          <a:p>
            <a:r>
              <a:rPr lang="en-GB" sz="2800" dirty="0">
                <a:solidFill>
                  <a:schemeClr val="bg1"/>
                </a:solidFill>
                <a:latin typeface="EzzoBlack" panose="02000506020000020004" pitchFamily="2" charset="0"/>
              </a:rPr>
              <a:t>Types of microplastics | Microbeads</a:t>
            </a:r>
            <a:endParaRPr lang="en-KE" sz="2800" dirty="0">
              <a:solidFill>
                <a:schemeClr val="bg1"/>
              </a:solidFill>
              <a:latin typeface="EzzoBlack" panose="02000506020000020004" pitchFamily="2" charset="0"/>
            </a:endParaRPr>
          </a:p>
        </p:txBody>
      </p:sp>
      <p:sp>
        <p:nvSpPr>
          <p:cNvPr id="8" name="TextBox 7">
            <a:extLst>
              <a:ext uri="{FF2B5EF4-FFF2-40B4-BE49-F238E27FC236}">
                <a16:creationId xmlns:a16="http://schemas.microsoft.com/office/drawing/2014/main" id="{1C8487F1-88A8-6F9D-839F-6DC4825E119C}"/>
              </a:ext>
            </a:extLst>
          </p:cNvPr>
          <p:cNvSpPr txBox="1"/>
          <p:nvPr/>
        </p:nvSpPr>
        <p:spPr>
          <a:xfrm>
            <a:off x="7409653" y="879980"/>
            <a:ext cx="4581953" cy="4693593"/>
          </a:xfrm>
          <a:prstGeom prst="rect">
            <a:avLst/>
          </a:prstGeom>
          <a:noFill/>
        </p:spPr>
        <p:txBody>
          <a:bodyPr wrap="square" rtlCol="0">
            <a:spAutoFit/>
          </a:bodyPr>
          <a:lstStyle/>
          <a:p>
            <a:pPr marL="342900" indent="-342900">
              <a:buFont typeface="Arial" panose="020B0604020202020204" pitchFamily="34" charset="0"/>
              <a:buChar char="•"/>
            </a:pPr>
            <a:r>
              <a:rPr lang="en-GB" sz="2300" dirty="0">
                <a:latin typeface="EzzoBook" panose="02000506020000020004" pitchFamily="2" charset="0"/>
              </a:rPr>
              <a:t>Sources for microplastics includes: paint, tyres, pellets, textiles, geotextiles, detergent capsules</a:t>
            </a:r>
          </a:p>
          <a:p>
            <a:pPr marL="342900" indent="-342900">
              <a:buFont typeface="Arial" panose="020B0604020202020204" pitchFamily="34" charset="0"/>
              <a:buChar char="•"/>
            </a:pPr>
            <a:endParaRPr lang="en-GB" sz="2300" dirty="0">
              <a:latin typeface="EzzoBook" panose="02000506020000020004" pitchFamily="2" charset="0"/>
            </a:endParaRPr>
          </a:p>
          <a:p>
            <a:pPr marL="342900" indent="-342900">
              <a:buFont typeface="Arial" panose="020B0604020202020204" pitchFamily="34" charset="0"/>
              <a:buChar char="•"/>
            </a:pPr>
            <a:r>
              <a:rPr lang="en-GB" sz="2300" dirty="0">
                <a:latin typeface="EzzoBook" panose="02000506020000020004" pitchFamily="2" charset="0"/>
              </a:rPr>
              <a:t>42,000 tonnes of intentionally added microplastics are estimated to be released into the environment every year.</a:t>
            </a:r>
          </a:p>
          <a:p>
            <a:pPr marL="342900" indent="-342900">
              <a:buFont typeface="Arial" panose="020B0604020202020204" pitchFamily="34" charset="0"/>
              <a:buChar char="•"/>
            </a:pPr>
            <a:endParaRPr lang="en-GB" sz="2300" dirty="0">
              <a:latin typeface="EzzoBook" panose="02000506020000020004" pitchFamily="2" charset="0"/>
            </a:endParaRPr>
          </a:p>
          <a:p>
            <a:pPr marL="342900" indent="-342900">
              <a:buFont typeface="Arial" panose="020B0604020202020204" pitchFamily="34" charset="0"/>
              <a:buChar char="•"/>
            </a:pPr>
            <a:r>
              <a:rPr lang="en-GB" sz="2300" dirty="0">
                <a:latin typeface="EzzoBook" panose="02000506020000020004" pitchFamily="2" charset="0"/>
              </a:rPr>
              <a:t>0.7 to 1.8 million tonnes unintentionally.</a:t>
            </a:r>
          </a:p>
        </p:txBody>
      </p:sp>
      <p:pic>
        <p:nvPicPr>
          <p:cNvPr id="4" name="Picture 3">
            <a:extLst>
              <a:ext uri="{FF2B5EF4-FFF2-40B4-BE49-F238E27FC236}">
                <a16:creationId xmlns:a16="http://schemas.microsoft.com/office/drawing/2014/main" id="{4024A6E9-EB22-8297-1055-D404DAE22BE5}"/>
              </a:ext>
            </a:extLst>
          </p:cNvPr>
          <p:cNvPicPr>
            <a:picLocks noChangeAspect="1"/>
          </p:cNvPicPr>
          <p:nvPr/>
        </p:nvPicPr>
        <p:blipFill rotWithShape="1">
          <a:blip r:embed="rId3"/>
          <a:srcRect l="24038" t="14683" r="25770" b="6303"/>
          <a:stretch/>
        </p:blipFill>
        <p:spPr>
          <a:xfrm>
            <a:off x="246853" y="0"/>
            <a:ext cx="7162800" cy="6339489"/>
          </a:xfrm>
          <a:prstGeom prst="rect">
            <a:avLst/>
          </a:prstGeom>
        </p:spPr>
      </p:pic>
      <p:sp>
        <p:nvSpPr>
          <p:cNvPr id="7" name="TextBox 6">
            <a:extLst>
              <a:ext uri="{FF2B5EF4-FFF2-40B4-BE49-F238E27FC236}">
                <a16:creationId xmlns:a16="http://schemas.microsoft.com/office/drawing/2014/main" id="{9B0F405D-EF9F-C843-2052-6478D8C2FC25}"/>
              </a:ext>
            </a:extLst>
          </p:cNvPr>
          <p:cNvSpPr txBox="1"/>
          <p:nvPr/>
        </p:nvSpPr>
        <p:spPr>
          <a:xfrm>
            <a:off x="7610047" y="5767224"/>
            <a:ext cx="4581953" cy="523220"/>
          </a:xfrm>
          <a:prstGeom prst="rect">
            <a:avLst/>
          </a:prstGeom>
          <a:noFill/>
        </p:spPr>
        <p:txBody>
          <a:bodyPr wrap="square" rtlCol="0">
            <a:spAutoFit/>
          </a:bodyPr>
          <a:lstStyle/>
          <a:p>
            <a:r>
              <a:rPr lang="en-GB" sz="1400" dirty="0">
                <a:solidFill>
                  <a:schemeClr val="bg2">
                    <a:lumMod val="50000"/>
                  </a:schemeClr>
                </a:solidFill>
                <a:latin typeface="EzzoLight" panose="02000506020000020004" pitchFamily="2" charset="0"/>
              </a:rPr>
              <a:t>Source: IUCN , Primary Microplastics in the Oceans, 2017; EU Action against microplastics, 2023</a:t>
            </a:r>
          </a:p>
        </p:txBody>
      </p:sp>
    </p:spTree>
    <p:extLst>
      <p:ext uri="{BB962C8B-B14F-4D97-AF65-F5344CB8AC3E}">
        <p14:creationId xmlns:p14="http://schemas.microsoft.com/office/powerpoint/2010/main" val="1510900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7B8AF-5873-B49F-BF6D-16EDA3DB087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91C8539-3B2A-E263-69D5-C4FAD7514503}"/>
              </a:ext>
            </a:extLst>
          </p:cNvPr>
          <p:cNvSpPr/>
          <p:nvPr/>
        </p:nvSpPr>
        <p:spPr>
          <a:xfrm>
            <a:off x="-220134" y="467386"/>
            <a:ext cx="7095067"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AFF75760-A2B4-3C8D-AE05-4BF3014FEB3F}"/>
              </a:ext>
            </a:extLst>
          </p:cNvPr>
          <p:cNvSpPr>
            <a:spLocks noGrp="1"/>
          </p:cNvSpPr>
          <p:nvPr>
            <p:ph type="title"/>
          </p:nvPr>
        </p:nvSpPr>
        <p:spPr>
          <a:xfrm>
            <a:off x="246853" y="630797"/>
            <a:ext cx="6509545" cy="498367"/>
          </a:xfrm>
        </p:spPr>
        <p:txBody>
          <a:bodyPr/>
          <a:lstStyle/>
          <a:p>
            <a:r>
              <a:rPr lang="en-GB" sz="2800" dirty="0">
                <a:solidFill>
                  <a:schemeClr val="bg1"/>
                </a:solidFill>
                <a:latin typeface="EzzoBlack" panose="02000506020000020004" pitchFamily="2" charset="0"/>
              </a:rPr>
              <a:t>Impact of microplastics | Overview</a:t>
            </a:r>
            <a:endParaRPr lang="en-KE" sz="2800" dirty="0">
              <a:solidFill>
                <a:schemeClr val="bg1"/>
              </a:solidFill>
              <a:latin typeface="EzzoBlack" panose="02000506020000020004" pitchFamily="2" charset="0"/>
            </a:endParaRPr>
          </a:p>
        </p:txBody>
      </p:sp>
      <p:sp>
        <p:nvSpPr>
          <p:cNvPr id="4" name="Oval 3">
            <a:extLst>
              <a:ext uri="{FF2B5EF4-FFF2-40B4-BE49-F238E27FC236}">
                <a16:creationId xmlns:a16="http://schemas.microsoft.com/office/drawing/2014/main" id="{DD94C826-465A-146C-73C6-4F5AC8C0F1E2}"/>
              </a:ext>
            </a:extLst>
          </p:cNvPr>
          <p:cNvSpPr/>
          <p:nvPr/>
        </p:nvSpPr>
        <p:spPr>
          <a:xfrm>
            <a:off x="8214655" y="1271917"/>
            <a:ext cx="3412902" cy="2009105"/>
          </a:xfrm>
          <a:prstGeom prst="ellipse">
            <a:avLst/>
          </a:prstGeom>
          <a:solidFill>
            <a:srgbClr val="0097CE"/>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3200" dirty="0">
                <a:latin typeface="EzzoBook" panose="02000506020000020004" pitchFamily="50" charset="0"/>
              </a:rPr>
              <a:t>Ingestion by animals</a:t>
            </a:r>
          </a:p>
        </p:txBody>
      </p:sp>
      <p:sp>
        <p:nvSpPr>
          <p:cNvPr id="6" name="Oval 5">
            <a:extLst>
              <a:ext uri="{FF2B5EF4-FFF2-40B4-BE49-F238E27FC236}">
                <a16:creationId xmlns:a16="http://schemas.microsoft.com/office/drawing/2014/main" id="{370CC533-5240-D972-BBD8-3FC9434E91D8}"/>
              </a:ext>
            </a:extLst>
          </p:cNvPr>
          <p:cNvSpPr/>
          <p:nvPr/>
        </p:nvSpPr>
        <p:spPr>
          <a:xfrm>
            <a:off x="246853" y="1465189"/>
            <a:ext cx="4166367" cy="1822489"/>
          </a:xfrm>
          <a:prstGeom prst="ellipse">
            <a:avLst/>
          </a:prstGeom>
          <a:solidFill>
            <a:srgbClr val="0097CE"/>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3200" dirty="0">
                <a:latin typeface="EzzoBook" panose="02000506020000020004" pitchFamily="50" charset="0"/>
              </a:rPr>
              <a:t>Changing properties of beaches</a:t>
            </a:r>
          </a:p>
        </p:txBody>
      </p:sp>
      <p:sp>
        <p:nvSpPr>
          <p:cNvPr id="7" name="Oval 6">
            <a:extLst>
              <a:ext uri="{FF2B5EF4-FFF2-40B4-BE49-F238E27FC236}">
                <a16:creationId xmlns:a16="http://schemas.microsoft.com/office/drawing/2014/main" id="{7BF6FCFD-9210-9004-0A55-753A60C2BDFA}"/>
              </a:ext>
            </a:extLst>
          </p:cNvPr>
          <p:cNvSpPr/>
          <p:nvPr/>
        </p:nvSpPr>
        <p:spPr>
          <a:xfrm>
            <a:off x="409897" y="4348374"/>
            <a:ext cx="3567448" cy="1970467"/>
          </a:xfrm>
          <a:prstGeom prst="ellipse">
            <a:avLst/>
          </a:prstGeom>
          <a:solidFill>
            <a:srgbClr val="0097CE"/>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3200" dirty="0">
                <a:latin typeface="EzzoBook" panose="02000506020000020004" pitchFamily="50" charset="0"/>
              </a:rPr>
              <a:t>Vectors for harmful pathogens</a:t>
            </a:r>
          </a:p>
        </p:txBody>
      </p:sp>
      <p:sp>
        <p:nvSpPr>
          <p:cNvPr id="9" name="Oval 8">
            <a:extLst>
              <a:ext uri="{FF2B5EF4-FFF2-40B4-BE49-F238E27FC236}">
                <a16:creationId xmlns:a16="http://schemas.microsoft.com/office/drawing/2014/main" id="{28A1BB4B-2AAA-355B-6D71-959212A3DB46}"/>
              </a:ext>
            </a:extLst>
          </p:cNvPr>
          <p:cNvSpPr/>
          <p:nvPr/>
        </p:nvSpPr>
        <p:spPr>
          <a:xfrm>
            <a:off x="8214655" y="4348374"/>
            <a:ext cx="3567448" cy="1970467"/>
          </a:xfrm>
          <a:prstGeom prst="ellipse">
            <a:avLst/>
          </a:prstGeom>
          <a:solidFill>
            <a:srgbClr val="0097CE"/>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3200" dirty="0">
                <a:latin typeface="EzzoBook" panose="02000506020000020004" pitchFamily="50" charset="0"/>
              </a:rPr>
              <a:t>Magnet for toxins</a:t>
            </a:r>
          </a:p>
        </p:txBody>
      </p:sp>
      <p:pic>
        <p:nvPicPr>
          <p:cNvPr id="10" name="Picture 2" descr="See original image">
            <a:extLst>
              <a:ext uri="{FF2B5EF4-FFF2-40B4-BE49-F238E27FC236}">
                <a16:creationId xmlns:a16="http://schemas.microsoft.com/office/drawing/2014/main" id="{EBCCDC75-5A40-87B0-A6C8-A3039B6D1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882" y="3000988"/>
            <a:ext cx="3128235" cy="175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534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101D-7AF6-DD1A-7E8C-2786531F414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D0E9AD-38A7-26C0-DC4C-8182AE673CA5}"/>
              </a:ext>
            </a:extLst>
          </p:cNvPr>
          <p:cNvSpPr/>
          <p:nvPr/>
        </p:nvSpPr>
        <p:spPr>
          <a:xfrm>
            <a:off x="-220134" y="467386"/>
            <a:ext cx="7095067"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D913178A-9E60-ED16-2E33-FBAA0F71A18F}"/>
              </a:ext>
            </a:extLst>
          </p:cNvPr>
          <p:cNvSpPr>
            <a:spLocks noGrp="1"/>
          </p:cNvSpPr>
          <p:nvPr>
            <p:ph type="title"/>
          </p:nvPr>
        </p:nvSpPr>
        <p:spPr>
          <a:xfrm>
            <a:off x="246853" y="630797"/>
            <a:ext cx="6509545" cy="498367"/>
          </a:xfrm>
        </p:spPr>
        <p:txBody>
          <a:bodyPr/>
          <a:lstStyle/>
          <a:p>
            <a:r>
              <a:rPr lang="en-GB" sz="2800" dirty="0">
                <a:solidFill>
                  <a:schemeClr val="bg1"/>
                </a:solidFill>
                <a:latin typeface="EzzoBlack" panose="02000506020000020004" pitchFamily="2" charset="0"/>
              </a:rPr>
              <a:t>Impact of microplastics | Ingestion</a:t>
            </a:r>
            <a:endParaRPr lang="en-KE" sz="2800" dirty="0">
              <a:solidFill>
                <a:schemeClr val="bg1"/>
              </a:solidFill>
              <a:latin typeface="EzzoBlack" panose="02000506020000020004" pitchFamily="2" charset="0"/>
            </a:endParaRPr>
          </a:p>
        </p:txBody>
      </p:sp>
      <p:pic>
        <p:nvPicPr>
          <p:cNvPr id="3" name="Picture 2" descr="See original image">
            <a:extLst>
              <a:ext uri="{FF2B5EF4-FFF2-40B4-BE49-F238E27FC236}">
                <a16:creationId xmlns:a16="http://schemas.microsoft.com/office/drawing/2014/main" id="{CCDE883D-5C99-AC4F-AADF-2A604A7CF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781" y="1483006"/>
            <a:ext cx="3128235" cy="17580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a:extLst>
              <a:ext uri="{FF2B5EF4-FFF2-40B4-BE49-F238E27FC236}">
                <a16:creationId xmlns:a16="http://schemas.microsoft.com/office/drawing/2014/main" id="{C4EEE351-E2A2-367C-2D8C-46969B24A4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4933" y="1448766"/>
            <a:ext cx="2547759" cy="18265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DF3323D-9F0F-2784-8006-52C86A79AA02}"/>
              </a:ext>
            </a:extLst>
          </p:cNvPr>
          <p:cNvSpPr txBox="1"/>
          <p:nvPr/>
        </p:nvSpPr>
        <p:spPr>
          <a:xfrm>
            <a:off x="6756398" y="3258194"/>
            <a:ext cx="4397583" cy="646331"/>
          </a:xfrm>
          <a:prstGeom prst="rect">
            <a:avLst/>
          </a:prstGeom>
          <a:noFill/>
        </p:spPr>
        <p:txBody>
          <a:bodyPr wrap="square" rtlCol="0">
            <a:spAutoFit/>
          </a:bodyPr>
          <a:lstStyle/>
          <a:p>
            <a:r>
              <a:rPr lang="en-GB" dirty="0" err="1">
                <a:latin typeface="EzzoBook" panose="02000506020000020004" pitchFamily="2" charset="0"/>
              </a:rPr>
              <a:t>Acampora</a:t>
            </a:r>
            <a:r>
              <a:rPr lang="en-GB" dirty="0">
                <a:latin typeface="EzzoBook" panose="02000506020000020004" pitchFamily="2" charset="0"/>
              </a:rPr>
              <a:t> </a:t>
            </a:r>
            <a:r>
              <a:rPr lang="en-GB" i="1" dirty="0">
                <a:latin typeface="EzzoBook" panose="02000506020000020004" pitchFamily="2" charset="0"/>
              </a:rPr>
              <a:t>et al</a:t>
            </a:r>
            <a:r>
              <a:rPr lang="en-GB" dirty="0">
                <a:latin typeface="EzzoBook" panose="02000506020000020004" pitchFamily="2" charset="0"/>
              </a:rPr>
              <a:t>. (2014) : stranded short-tailed shearwaters</a:t>
            </a:r>
          </a:p>
        </p:txBody>
      </p:sp>
      <p:sp>
        <p:nvSpPr>
          <p:cNvPr id="12" name="Rectangle 11">
            <a:extLst>
              <a:ext uri="{FF2B5EF4-FFF2-40B4-BE49-F238E27FC236}">
                <a16:creationId xmlns:a16="http://schemas.microsoft.com/office/drawing/2014/main" id="{A4EC74A8-849E-DB8E-AD13-30A733701A80}"/>
              </a:ext>
            </a:extLst>
          </p:cNvPr>
          <p:cNvSpPr/>
          <p:nvPr/>
        </p:nvSpPr>
        <p:spPr>
          <a:xfrm>
            <a:off x="710918" y="3241074"/>
            <a:ext cx="4532830" cy="646331"/>
          </a:xfrm>
          <a:prstGeom prst="rect">
            <a:avLst/>
          </a:prstGeom>
        </p:spPr>
        <p:txBody>
          <a:bodyPr wrap="square">
            <a:spAutoFit/>
          </a:bodyPr>
          <a:lstStyle/>
          <a:p>
            <a:r>
              <a:rPr lang="en-GB" b="0" i="0" dirty="0">
                <a:effectLst/>
                <a:latin typeface="EzzoBook" panose="02000506020000020004" pitchFamily="2" charset="0"/>
              </a:rPr>
              <a:t>Cole </a:t>
            </a:r>
            <a:r>
              <a:rPr lang="en-GB" b="0" i="1" dirty="0">
                <a:effectLst/>
                <a:latin typeface="EzzoBook" panose="02000506020000020004" pitchFamily="2" charset="0"/>
              </a:rPr>
              <a:t>et al</a:t>
            </a:r>
            <a:r>
              <a:rPr lang="en-GB" b="0" i="0" dirty="0">
                <a:effectLst/>
                <a:latin typeface="EzzoBook" panose="02000506020000020004" pitchFamily="2" charset="0"/>
              </a:rPr>
              <a:t>., (2013) : </a:t>
            </a:r>
            <a:r>
              <a:rPr lang="en-GB" b="0" i="0" dirty="0" err="1">
                <a:effectLst/>
                <a:latin typeface="EzzoBook" panose="02000506020000020004" pitchFamily="2" charset="0"/>
              </a:rPr>
              <a:t>microplastic</a:t>
            </a:r>
            <a:r>
              <a:rPr lang="en-GB" b="0" i="0" dirty="0">
                <a:effectLst/>
                <a:latin typeface="EzzoBook" panose="02000506020000020004" pitchFamily="2" charset="0"/>
              </a:rPr>
              <a:t> ingestion by </a:t>
            </a:r>
            <a:r>
              <a:rPr lang="en-GB" b="0" i="0" dirty="0" err="1">
                <a:effectLst/>
                <a:latin typeface="EzzoBook" panose="02000506020000020004" pitchFamily="2" charset="0"/>
              </a:rPr>
              <a:t>zooplankon</a:t>
            </a:r>
            <a:r>
              <a:rPr lang="en-GB" b="0" i="0" dirty="0">
                <a:effectLst/>
                <a:latin typeface="EzzoBook" panose="02000506020000020004" pitchFamily="2" charset="0"/>
              </a:rPr>
              <a:t> </a:t>
            </a:r>
            <a:endParaRPr lang="en-GB" dirty="0">
              <a:latin typeface="EzzoBook" panose="02000506020000020004" pitchFamily="2" charset="0"/>
            </a:endParaRPr>
          </a:p>
        </p:txBody>
      </p:sp>
      <p:pic>
        <p:nvPicPr>
          <p:cNvPr id="13" name="Picture 4" descr="Image result for microplastic seafood">
            <a:extLst>
              <a:ext uri="{FF2B5EF4-FFF2-40B4-BE49-F238E27FC236}">
                <a16:creationId xmlns:a16="http://schemas.microsoft.com/office/drawing/2014/main" id="{5D05D2A8-47BF-0736-BDDC-88B7441E8B5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407"/>
          <a:stretch/>
        </p:blipFill>
        <p:spPr bwMode="auto">
          <a:xfrm>
            <a:off x="809781" y="3887405"/>
            <a:ext cx="3074352" cy="18567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1689FB6-76DE-09D7-E5F5-C34B5C95B562}"/>
              </a:ext>
            </a:extLst>
          </p:cNvPr>
          <p:cNvSpPr txBox="1"/>
          <p:nvPr/>
        </p:nvSpPr>
        <p:spPr>
          <a:xfrm>
            <a:off x="699570" y="5744167"/>
            <a:ext cx="4710486" cy="646331"/>
          </a:xfrm>
          <a:prstGeom prst="rect">
            <a:avLst/>
          </a:prstGeom>
          <a:noFill/>
        </p:spPr>
        <p:txBody>
          <a:bodyPr wrap="square" rtlCol="0">
            <a:spAutoFit/>
          </a:bodyPr>
          <a:lstStyle/>
          <a:p>
            <a:r>
              <a:rPr lang="en-GB" dirty="0">
                <a:latin typeface="EzzoBook" panose="02000506020000020004" pitchFamily="2" charset="0"/>
              </a:rPr>
              <a:t>De Witte et al., 2014; synthetic fibres found in mussels</a:t>
            </a:r>
          </a:p>
        </p:txBody>
      </p:sp>
      <p:sp>
        <p:nvSpPr>
          <p:cNvPr id="15" name="TextBox 14">
            <a:extLst>
              <a:ext uri="{FF2B5EF4-FFF2-40B4-BE49-F238E27FC236}">
                <a16:creationId xmlns:a16="http://schemas.microsoft.com/office/drawing/2014/main" id="{2A15E2A0-1C23-A2CC-DC12-1D5958BAAD3E}"/>
              </a:ext>
            </a:extLst>
          </p:cNvPr>
          <p:cNvSpPr txBox="1"/>
          <p:nvPr/>
        </p:nvSpPr>
        <p:spPr>
          <a:xfrm>
            <a:off x="6739149" y="5744167"/>
            <a:ext cx="4397583" cy="646331"/>
          </a:xfrm>
          <a:prstGeom prst="rect">
            <a:avLst/>
          </a:prstGeom>
          <a:noFill/>
        </p:spPr>
        <p:txBody>
          <a:bodyPr wrap="square" rtlCol="0">
            <a:spAutoFit/>
          </a:bodyPr>
          <a:lstStyle/>
          <a:p>
            <a:r>
              <a:rPr lang="en-GB" sz="1800" b="0" i="0" u="none" strike="noStrike" baseline="0" dirty="0">
                <a:solidFill>
                  <a:srgbClr val="000000"/>
                </a:solidFill>
                <a:latin typeface="EzzoBook" panose="02000506020000020004" pitchFamily="2" charset="0"/>
              </a:rPr>
              <a:t>Ribeiro-</a:t>
            </a:r>
            <a:r>
              <a:rPr lang="en-GB" sz="1800" b="0" i="0" u="none" strike="noStrike" baseline="0" dirty="0" err="1">
                <a:solidFill>
                  <a:srgbClr val="000000"/>
                </a:solidFill>
                <a:latin typeface="EzzoBook" panose="02000506020000020004" pitchFamily="2" charset="0"/>
              </a:rPr>
              <a:t>Brasil</a:t>
            </a:r>
            <a:r>
              <a:rPr lang="en-GB" sz="1800" b="0" i="0" u="none" strike="noStrike" baseline="0" dirty="0">
                <a:solidFill>
                  <a:srgbClr val="000000"/>
                </a:solidFill>
                <a:latin typeface="EzzoBook" panose="02000506020000020004" pitchFamily="2" charset="0"/>
              </a:rPr>
              <a:t>, </a:t>
            </a:r>
            <a:r>
              <a:rPr lang="en-GB" sz="1800" b="0" i="1" u="none" strike="noStrike" baseline="0" dirty="0">
                <a:solidFill>
                  <a:srgbClr val="000000"/>
                </a:solidFill>
                <a:latin typeface="EzzoBook" panose="02000506020000020004" pitchFamily="2" charset="0"/>
              </a:rPr>
              <a:t>et al. </a:t>
            </a:r>
            <a:r>
              <a:rPr lang="en-GB" sz="1800" b="0" i="0" u="none" strike="noStrike" baseline="0" dirty="0">
                <a:solidFill>
                  <a:srgbClr val="000000"/>
                </a:solidFill>
                <a:latin typeface="EzzoBook" panose="02000506020000020004" pitchFamily="2" charset="0"/>
              </a:rPr>
              <a:t>(2020): in </a:t>
            </a:r>
            <a:r>
              <a:rPr lang="en-GB" dirty="0">
                <a:solidFill>
                  <a:srgbClr val="000000"/>
                </a:solidFill>
                <a:latin typeface="EzzoBook" panose="02000506020000020004" pitchFamily="2" charset="0"/>
              </a:rPr>
              <a:t>99% of </a:t>
            </a:r>
            <a:r>
              <a:rPr lang="en-GB" sz="1800" b="0" i="0" u="none" strike="noStrike" baseline="0" dirty="0">
                <a:solidFill>
                  <a:srgbClr val="000000"/>
                </a:solidFill>
                <a:latin typeface="EzzoBook" panose="02000506020000020004" pitchFamily="2" charset="0"/>
              </a:rPr>
              <a:t>Brazilian stream fish = human health</a:t>
            </a:r>
            <a:endParaRPr lang="en-GB" dirty="0">
              <a:latin typeface="EzzoBook" panose="02000506020000020004" pitchFamily="2" charset="0"/>
            </a:endParaRPr>
          </a:p>
        </p:txBody>
      </p:sp>
      <p:pic>
        <p:nvPicPr>
          <p:cNvPr id="16" name="Picture 15">
            <a:extLst>
              <a:ext uri="{FF2B5EF4-FFF2-40B4-BE49-F238E27FC236}">
                <a16:creationId xmlns:a16="http://schemas.microsoft.com/office/drawing/2014/main" id="{1ACB1FBA-94FC-52DD-C6FE-140B6C066195}"/>
              </a:ext>
            </a:extLst>
          </p:cNvPr>
          <p:cNvPicPr>
            <a:picLocks noChangeAspect="1"/>
          </p:cNvPicPr>
          <p:nvPr/>
        </p:nvPicPr>
        <p:blipFill>
          <a:blip r:embed="rId6"/>
          <a:stretch>
            <a:fillRect/>
          </a:stretch>
        </p:blipFill>
        <p:spPr>
          <a:xfrm>
            <a:off x="6874933" y="3887405"/>
            <a:ext cx="2939180" cy="1856762"/>
          </a:xfrm>
          <a:prstGeom prst="rect">
            <a:avLst/>
          </a:prstGeom>
        </p:spPr>
      </p:pic>
    </p:spTree>
    <p:extLst>
      <p:ext uri="{BB962C8B-B14F-4D97-AF65-F5344CB8AC3E}">
        <p14:creationId xmlns:p14="http://schemas.microsoft.com/office/powerpoint/2010/main" val="3975628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4F833-C411-4EE5-4223-0EEF9F17791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5DC44A9-747B-9871-277E-FF997E043526}"/>
              </a:ext>
            </a:extLst>
          </p:cNvPr>
          <p:cNvSpPr/>
          <p:nvPr/>
        </p:nvSpPr>
        <p:spPr>
          <a:xfrm>
            <a:off x="-220134" y="467386"/>
            <a:ext cx="7095067"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93F085BA-5D2A-9CB2-AE52-AD2DAEA420EB}"/>
              </a:ext>
            </a:extLst>
          </p:cNvPr>
          <p:cNvSpPr>
            <a:spLocks noGrp="1"/>
          </p:cNvSpPr>
          <p:nvPr>
            <p:ph type="title"/>
          </p:nvPr>
        </p:nvSpPr>
        <p:spPr>
          <a:xfrm>
            <a:off x="246853" y="630797"/>
            <a:ext cx="6509545" cy="498367"/>
          </a:xfrm>
        </p:spPr>
        <p:txBody>
          <a:bodyPr/>
          <a:lstStyle/>
          <a:p>
            <a:r>
              <a:rPr lang="en-GB" sz="2800" dirty="0">
                <a:solidFill>
                  <a:schemeClr val="bg1"/>
                </a:solidFill>
                <a:latin typeface="EzzoBlack" panose="02000506020000020004" pitchFamily="2" charset="0"/>
              </a:rPr>
              <a:t>Impact of microplastics | Ingestion</a:t>
            </a:r>
            <a:endParaRPr lang="en-KE" sz="2800" dirty="0">
              <a:solidFill>
                <a:schemeClr val="bg1"/>
              </a:solidFill>
              <a:latin typeface="EzzoBlack" panose="02000506020000020004" pitchFamily="2" charset="0"/>
            </a:endParaRPr>
          </a:p>
        </p:txBody>
      </p:sp>
      <p:sp>
        <p:nvSpPr>
          <p:cNvPr id="4" name="TextBox 3">
            <a:extLst>
              <a:ext uri="{FF2B5EF4-FFF2-40B4-BE49-F238E27FC236}">
                <a16:creationId xmlns:a16="http://schemas.microsoft.com/office/drawing/2014/main" id="{FD12CFCA-9CA2-42B5-F15F-98425D6B6C81}"/>
              </a:ext>
            </a:extLst>
          </p:cNvPr>
          <p:cNvSpPr txBox="1"/>
          <p:nvPr/>
        </p:nvSpPr>
        <p:spPr>
          <a:xfrm>
            <a:off x="6231467" y="1435328"/>
            <a:ext cx="5401733" cy="4154984"/>
          </a:xfrm>
          <a:prstGeom prst="rect">
            <a:avLst/>
          </a:prstGeom>
          <a:noFill/>
        </p:spPr>
        <p:txBody>
          <a:bodyPr wrap="square" rtlCol="0">
            <a:spAutoFit/>
          </a:bodyPr>
          <a:lstStyle/>
          <a:p>
            <a:r>
              <a:rPr lang="en-GB" sz="4000" b="1" dirty="0">
                <a:solidFill>
                  <a:srgbClr val="E0523E"/>
                </a:solidFill>
                <a:latin typeface="EzzoBook" panose="02000506020000020004" pitchFamily="2" charset="0"/>
              </a:rPr>
              <a:t>WHAT ABOUT US?</a:t>
            </a:r>
            <a:endParaRPr lang="en-GB" sz="4000" b="1" dirty="0">
              <a:latin typeface="EzzoBook" panose="02000506020000020004" pitchFamily="2" charset="0"/>
            </a:endParaRPr>
          </a:p>
          <a:p>
            <a:pPr marL="1028700" lvl="1" indent="-571500">
              <a:buFont typeface="Arial" panose="020B0604020202020204" pitchFamily="34" charset="0"/>
              <a:buChar char="•"/>
            </a:pPr>
            <a:r>
              <a:rPr lang="en-GB" sz="3200" dirty="0">
                <a:latin typeface="EzzoBook" panose="02000506020000020004" pitchFamily="2" charset="0"/>
              </a:rPr>
              <a:t>Humans</a:t>
            </a:r>
          </a:p>
          <a:p>
            <a:pPr marL="1028700" lvl="1" indent="-571500">
              <a:buFont typeface="Arial" panose="020B0604020202020204" pitchFamily="34" charset="0"/>
              <a:buChar char="•"/>
            </a:pPr>
            <a:r>
              <a:rPr lang="en-GB" sz="3200" dirty="0">
                <a:latin typeface="EzzoBook" panose="02000506020000020004" pitchFamily="2" charset="0"/>
              </a:rPr>
              <a:t>Organs</a:t>
            </a:r>
          </a:p>
          <a:p>
            <a:pPr marL="1028700" lvl="1" indent="-571500">
              <a:buFont typeface="Arial" panose="020B0604020202020204" pitchFamily="34" charset="0"/>
              <a:buChar char="•"/>
            </a:pPr>
            <a:r>
              <a:rPr lang="en-GB" sz="3200" dirty="0">
                <a:latin typeface="EzzoBook" panose="02000506020000020004" pitchFamily="2" charset="0"/>
              </a:rPr>
              <a:t>Faeces</a:t>
            </a:r>
          </a:p>
          <a:p>
            <a:pPr marL="1028700" lvl="1" indent="-571500">
              <a:buFont typeface="Arial" panose="020B0604020202020204" pitchFamily="34" charset="0"/>
              <a:buChar char="•"/>
            </a:pPr>
            <a:r>
              <a:rPr lang="en-GB" sz="3200" dirty="0">
                <a:latin typeface="EzzoBook" panose="02000506020000020004" pitchFamily="2" charset="0"/>
              </a:rPr>
              <a:t>Transfer through the lungs into the blood</a:t>
            </a:r>
          </a:p>
          <a:p>
            <a:pPr marL="1028700" lvl="1" indent="-571500">
              <a:buFont typeface="Arial" panose="020B0604020202020204" pitchFamily="34" charset="0"/>
              <a:buChar char="•"/>
            </a:pPr>
            <a:r>
              <a:rPr lang="en-GB" sz="3200" dirty="0">
                <a:latin typeface="EzzoBook" panose="02000506020000020004" pitchFamily="2" charset="0"/>
              </a:rPr>
              <a:t>Transfer to babies in womb </a:t>
            </a:r>
          </a:p>
        </p:txBody>
      </p:sp>
      <p:pic>
        <p:nvPicPr>
          <p:cNvPr id="6" name="Picture 5">
            <a:extLst>
              <a:ext uri="{FF2B5EF4-FFF2-40B4-BE49-F238E27FC236}">
                <a16:creationId xmlns:a16="http://schemas.microsoft.com/office/drawing/2014/main" id="{892742E0-8F51-440D-1359-F2E069B50245}"/>
              </a:ext>
            </a:extLst>
          </p:cNvPr>
          <p:cNvPicPr>
            <a:picLocks noChangeAspect="1"/>
          </p:cNvPicPr>
          <p:nvPr/>
        </p:nvPicPr>
        <p:blipFill>
          <a:blip r:embed="rId3"/>
          <a:stretch>
            <a:fillRect/>
          </a:stretch>
        </p:blipFill>
        <p:spPr>
          <a:xfrm>
            <a:off x="399644" y="1351842"/>
            <a:ext cx="5831823" cy="4782095"/>
          </a:xfrm>
          <a:prstGeom prst="rect">
            <a:avLst/>
          </a:prstGeom>
        </p:spPr>
      </p:pic>
      <p:sp>
        <p:nvSpPr>
          <p:cNvPr id="7" name="TextBox 6">
            <a:extLst>
              <a:ext uri="{FF2B5EF4-FFF2-40B4-BE49-F238E27FC236}">
                <a16:creationId xmlns:a16="http://schemas.microsoft.com/office/drawing/2014/main" id="{540E6911-7A72-C5C9-CAD3-E84797F40D35}"/>
              </a:ext>
            </a:extLst>
          </p:cNvPr>
          <p:cNvSpPr txBox="1"/>
          <p:nvPr/>
        </p:nvSpPr>
        <p:spPr>
          <a:xfrm>
            <a:off x="524933" y="6044585"/>
            <a:ext cx="1415441" cy="338554"/>
          </a:xfrm>
          <a:prstGeom prst="rect">
            <a:avLst/>
          </a:prstGeom>
          <a:noFill/>
        </p:spPr>
        <p:txBody>
          <a:bodyPr wrap="square" rtlCol="0">
            <a:spAutoFit/>
          </a:bodyPr>
          <a:lstStyle/>
          <a:p>
            <a:r>
              <a:rPr lang="en-GB" sz="1600" dirty="0">
                <a:latin typeface="EzzoBook" panose="02000506020000020004" pitchFamily="2" charset="0"/>
              </a:rPr>
              <a:t>Prata, 2023</a:t>
            </a:r>
          </a:p>
        </p:txBody>
      </p:sp>
    </p:spTree>
    <p:extLst>
      <p:ext uri="{BB962C8B-B14F-4D97-AF65-F5344CB8AC3E}">
        <p14:creationId xmlns:p14="http://schemas.microsoft.com/office/powerpoint/2010/main" val="618984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EEC66-76BD-2520-D025-1BA98E2DE8E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426AFE0-2586-E0AB-C190-B5039576804B}"/>
              </a:ext>
            </a:extLst>
          </p:cNvPr>
          <p:cNvSpPr/>
          <p:nvPr/>
        </p:nvSpPr>
        <p:spPr>
          <a:xfrm>
            <a:off x="-220134" y="467386"/>
            <a:ext cx="7095067"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8EC4B022-CFD7-3C59-0F0A-C88365134214}"/>
              </a:ext>
            </a:extLst>
          </p:cNvPr>
          <p:cNvSpPr>
            <a:spLocks noGrp="1"/>
          </p:cNvSpPr>
          <p:nvPr>
            <p:ph type="title"/>
          </p:nvPr>
        </p:nvSpPr>
        <p:spPr>
          <a:xfrm>
            <a:off x="246853" y="630797"/>
            <a:ext cx="6509545" cy="498367"/>
          </a:xfrm>
        </p:spPr>
        <p:txBody>
          <a:bodyPr/>
          <a:lstStyle/>
          <a:p>
            <a:r>
              <a:rPr lang="en-GB" sz="2800" dirty="0">
                <a:solidFill>
                  <a:schemeClr val="bg1"/>
                </a:solidFill>
                <a:latin typeface="EzzoBlack" panose="02000506020000020004" pitchFamily="2" charset="0"/>
              </a:rPr>
              <a:t>Impact of microplastics | Ingestion</a:t>
            </a:r>
            <a:endParaRPr lang="en-KE" sz="2800" dirty="0">
              <a:solidFill>
                <a:schemeClr val="bg1"/>
              </a:solidFill>
              <a:latin typeface="EzzoBlack" panose="02000506020000020004" pitchFamily="2" charset="0"/>
            </a:endParaRPr>
          </a:p>
        </p:txBody>
      </p:sp>
      <p:sp>
        <p:nvSpPr>
          <p:cNvPr id="3" name="TextBox 2">
            <a:extLst>
              <a:ext uri="{FF2B5EF4-FFF2-40B4-BE49-F238E27FC236}">
                <a16:creationId xmlns:a16="http://schemas.microsoft.com/office/drawing/2014/main" id="{38DFD33C-14F2-B3C2-7422-ED4E48FC40B6}"/>
              </a:ext>
            </a:extLst>
          </p:cNvPr>
          <p:cNvSpPr txBox="1"/>
          <p:nvPr/>
        </p:nvSpPr>
        <p:spPr>
          <a:xfrm>
            <a:off x="501272" y="1351214"/>
            <a:ext cx="10901061" cy="5570756"/>
          </a:xfrm>
          <a:prstGeom prst="rect">
            <a:avLst/>
          </a:prstGeom>
          <a:noFill/>
        </p:spPr>
        <p:txBody>
          <a:bodyPr wrap="square" rtlCol="0">
            <a:spAutoFit/>
          </a:bodyPr>
          <a:lstStyle/>
          <a:p>
            <a:r>
              <a:rPr lang="en-GB" sz="3600" b="1" dirty="0">
                <a:solidFill>
                  <a:srgbClr val="E0523E"/>
                </a:solidFill>
                <a:latin typeface="EzzoBook" panose="02000506020000020004" pitchFamily="2" charset="0"/>
              </a:rPr>
              <a:t>WHAT ABOUT US?</a:t>
            </a:r>
          </a:p>
          <a:p>
            <a:pPr marL="571500" indent="-571500">
              <a:buFont typeface="Arial" panose="020B0604020202020204" pitchFamily="34" charset="0"/>
              <a:buChar char="•"/>
            </a:pPr>
            <a:r>
              <a:rPr lang="en-GB" sz="3100" dirty="0">
                <a:latin typeface="EzzoBook" panose="02000506020000020004" pitchFamily="2" charset="0"/>
              </a:rPr>
              <a:t>It is estimated that up to 1 million lives lost / year where there is limited capacity to manage waste (Prata, 2023) </a:t>
            </a:r>
          </a:p>
          <a:p>
            <a:pPr marL="571500" indent="-571500">
              <a:buFont typeface="Arial" panose="020B0604020202020204" pitchFamily="34" charset="0"/>
              <a:buChar char="•"/>
            </a:pPr>
            <a:endParaRPr lang="en-GB" sz="3100" dirty="0">
              <a:latin typeface="EzzoBook" panose="02000506020000020004" pitchFamily="2" charset="0"/>
            </a:endParaRPr>
          </a:p>
          <a:p>
            <a:r>
              <a:rPr lang="en-GB" sz="3100" dirty="0">
                <a:latin typeface="EzzoBook" panose="02000506020000020004" pitchFamily="2" charset="0"/>
              </a:rPr>
              <a:t>Microplastics </a:t>
            </a:r>
            <a:r>
              <a:rPr lang="en-GB" sz="3100" b="0" i="0" dirty="0">
                <a:effectLst/>
                <a:latin typeface="EzzoBook" panose="02000506020000020004" pitchFamily="2" charset="0"/>
              </a:rPr>
              <a:t>in the body:</a:t>
            </a:r>
          </a:p>
          <a:p>
            <a:pPr marL="1028700" lvl="1" indent="-571500">
              <a:buFont typeface="Arial" panose="020B0604020202020204" pitchFamily="34" charset="0"/>
              <a:buChar char="•"/>
            </a:pPr>
            <a:r>
              <a:rPr lang="en-GB" sz="3100" b="0" i="0" dirty="0">
                <a:effectLst/>
                <a:latin typeface="EzzoBook" panose="02000506020000020004" pitchFamily="2" charset="0"/>
              </a:rPr>
              <a:t>may damage the immune system</a:t>
            </a:r>
          </a:p>
          <a:p>
            <a:pPr marL="1028700" lvl="1" indent="-571500">
              <a:buFont typeface="Arial" panose="020B0604020202020204" pitchFamily="34" charset="0"/>
              <a:buChar char="•"/>
            </a:pPr>
            <a:r>
              <a:rPr lang="en-GB" sz="3100" b="0" i="0" dirty="0">
                <a:effectLst/>
                <a:latin typeface="EzzoBook" panose="02000506020000020004" pitchFamily="2" charset="0"/>
              </a:rPr>
              <a:t>trigger inflammation</a:t>
            </a:r>
          </a:p>
          <a:p>
            <a:pPr marL="1028700" lvl="1" indent="-571500">
              <a:buFont typeface="Arial" panose="020B0604020202020204" pitchFamily="34" charset="0"/>
              <a:buChar char="•"/>
            </a:pPr>
            <a:r>
              <a:rPr lang="en-GB" sz="3100" b="0" i="0" dirty="0">
                <a:effectLst/>
                <a:latin typeface="EzzoBook" panose="02000506020000020004" pitchFamily="2" charset="0"/>
              </a:rPr>
              <a:t>help carry toxins e.g. mercury or pesticides into the body. </a:t>
            </a:r>
            <a:endParaRPr lang="en-GB" sz="3100" dirty="0">
              <a:latin typeface="EzzoBook" panose="02000506020000020004" pitchFamily="2" charset="0"/>
            </a:endParaRPr>
          </a:p>
          <a:p>
            <a:pPr marL="571500" indent="-571500">
              <a:buFont typeface="Arial" panose="020B0604020202020204" pitchFamily="34" charset="0"/>
              <a:buChar char="•"/>
            </a:pPr>
            <a:endParaRPr lang="en-GB" sz="3200" dirty="0">
              <a:latin typeface="EzzoBook" panose="02000506020000020004" pitchFamily="2" charset="0"/>
            </a:endParaRPr>
          </a:p>
        </p:txBody>
      </p:sp>
    </p:spTree>
    <p:extLst>
      <p:ext uri="{BB962C8B-B14F-4D97-AF65-F5344CB8AC3E}">
        <p14:creationId xmlns:p14="http://schemas.microsoft.com/office/powerpoint/2010/main" val="1769087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E27A7-CFED-BD51-6B41-1794A1E8DE2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47CDE15-9646-780C-024F-6C2726870280}"/>
              </a:ext>
            </a:extLst>
          </p:cNvPr>
          <p:cNvSpPr/>
          <p:nvPr/>
        </p:nvSpPr>
        <p:spPr>
          <a:xfrm>
            <a:off x="-220134" y="467386"/>
            <a:ext cx="7095067"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3A662F97-CF99-27CF-61CB-C4BD6DDBCA96}"/>
              </a:ext>
            </a:extLst>
          </p:cNvPr>
          <p:cNvSpPr>
            <a:spLocks noGrp="1"/>
          </p:cNvSpPr>
          <p:nvPr>
            <p:ph type="title"/>
          </p:nvPr>
        </p:nvSpPr>
        <p:spPr>
          <a:xfrm>
            <a:off x="246853" y="630797"/>
            <a:ext cx="6509545" cy="498367"/>
          </a:xfrm>
        </p:spPr>
        <p:txBody>
          <a:bodyPr/>
          <a:lstStyle/>
          <a:p>
            <a:r>
              <a:rPr lang="en-GB" sz="2800" dirty="0">
                <a:solidFill>
                  <a:schemeClr val="bg1"/>
                </a:solidFill>
                <a:latin typeface="EzzoBlack" panose="02000506020000020004" pitchFamily="2" charset="0"/>
              </a:rPr>
              <a:t>Types of microplastics | Rubber</a:t>
            </a:r>
            <a:endParaRPr lang="en-KE" sz="2800" dirty="0">
              <a:solidFill>
                <a:schemeClr val="bg1"/>
              </a:solidFill>
              <a:latin typeface="EzzoBlack" panose="02000506020000020004" pitchFamily="2" charset="0"/>
            </a:endParaRPr>
          </a:p>
        </p:txBody>
      </p:sp>
      <p:sp>
        <p:nvSpPr>
          <p:cNvPr id="4" name="Rectangle 3">
            <a:extLst>
              <a:ext uri="{FF2B5EF4-FFF2-40B4-BE49-F238E27FC236}">
                <a16:creationId xmlns:a16="http://schemas.microsoft.com/office/drawing/2014/main" id="{451D20F6-1229-8FE5-8B97-6E47818B6028}"/>
              </a:ext>
            </a:extLst>
          </p:cNvPr>
          <p:cNvSpPr/>
          <p:nvPr/>
        </p:nvSpPr>
        <p:spPr>
          <a:xfrm>
            <a:off x="551719" y="1537654"/>
            <a:ext cx="11088561" cy="5016758"/>
          </a:xfrm>
          <a:prstGeom prst="rect">
            <a:avLst/>
          </a:prstGeom>
        </p:spPr>
        <p:txBody>
          <a:bodyPr wrap="square">
            <a:spAutoFit/>
          </a:bodyPr>
          <a:lstStyle/>
          <a:p>
            <a:pPr marL="457200" indent="-457200">
              <a:buFont typeface="Arial" panose="020B0604020202020204" pitchFamily="34" charset="0"/>
              <a:buChar char="•"/>
            </a:pPr>
            <a:r>
              <a:rPr lang="en-GB" sz="3200" dirty="0">
                <a:latin typeface="EzzoBook" panose="02000506020000020004" pitchFamily="2" charset="0"/>
              </a:rPr>
              <a:t>A significant % of plastics are made of rubber from road dust.</a:t>
            </a:r>
          </a:p>
          <a:p>
            <a:pPr marL="457200" indent="-457200">
              <a:buFont typeface="Arial" panose="020B0604020202020204" pitchFamily="34" charset="0"/>
              <a:buChar char="•"/>
            </a:pPr>
            <a:r>
              <a:rPr lang="en-GB" sz="3200" dirty="0">
                <a:latin typeface="EzzoBook" panose="02000506020000020004" pitchFamily="2" charset="0"/>
              </a:rPr>
              <a:t>This is transported by stormwater which enters rivers / oceans (</a:t>
            </a:r>
            <a:r>
              <a:rPr lang="en-GB" sz="3200" dirty="0" err="1">
                <a:latin typeface="EzzoBook" panose="02000506020000020004" pitchFamily="2" charset="0"/>
              </a:rPr>
              <a:t>Werbowski</a:t>
            </a:r>
            <a:r>
              <a:rPr lang="en-GB" sz="3200" dirty="0">
                <a:latin typeface="EzzoBook" panose="02000506020000020004" pitchFamily="2" charset="0"/>
              </a:rPr>
              <a:t> et al., 2021)</a:t>
            </a:r>
          </a:p>
          <a:p>
            <a:pPr marL="457200" indent="-457200">
              <a:buFont typeface="Arial" panose="020B0604020202020204" pitchFamily="34" charset="0"/>
              <a:buChar char="•"/>
            </a:pPr>
            <a:r>
              <a:rPr lang="en-GB" sz="3200" dirty="0">
                <a:latin typeface="EzzoBook" panose="02000506020000020004" pitchFamily="2" charset="0"/>
              </a:rPr>
              <a:t>Then taken up into the atmosphere.</a:t>
            </a:r>
          </a:p>
          <a:p>
            <a:pPr marL="457200" indent="-457200">
              <a:buFont typeface="Arial" panose="020B0604020202020204" pitchFamily="34" charset="0"/>
              <a:buChar char="•"/>
            </a:pPr>
            <a:r>
              <a:rPr lang="en-GB" sz="3200" dirty="0">
                <a:latin typeface="EzzoBook" panose="02000506020000020004" pitchFamily="2" charset="0"/>
              </a:rPr>
              <a:t>In oceans, 28% - 78% microplastics are rubber.</a:t>
            </a:r>
          </a:p>
          <a:p>
            <a:pPr marL="457200" indent="-457200">
              <a:buFont typeface="Arial" panose="020B0604020202020204" pitchFamily="34" charset="0"/>
              <a:buChar char="•"/>
            </a:pPr>
            <a:r>
              <a:rPr lang="en-GB" sz="3200" dirty="0">
                <a:latin typeface="EzzoBook" panose="02000506020000020004" pitchFamily="2" charset="0"/>
              </a:rPr>
              <a:t>R</a:t>
            </a:r>
            <a:r>
              <a:rPr lang="en-GB" sz="3200" i="0" dirty="0">
                <a:effectLst/>
                <a:latin typeface="EzzoBook" panose="02000506020000020004" pitchFamily="2" charset="0"/>
              </a:rPr>
              <a:t>ubber granules or Tyre Wear Particles (TWP) contain a mixture of organic compounds and s</a:t>
            </a:r>
            <a:r>
              <a:rPr lang="en-GB" sz="3200" dirty="0">
                <a:latin typeface="EzzoBook" panose="02000506020000020004" pitchFamily="2" charset="0"/>
              </a:rPr>
              <a:t>maller particles leach more pollutants (Stack et al., 2023).</a:t>
            </a:r>
          </a:p>
          <a:p>
            <a:endParaRPr lang="en-GB" sz="3200" dirty="0">
              <a:latin typeface="EzzoBook" panose="02000506020000020004" pitchFamily="50" charset="0"/>
            </a:endParaRPr>
          </a:p>
        </p:txBody>
      </p:sp>
    </p:spTree>
    <p:extLst>
      <p:ext uri="{BB962C8B-B14F-4D97-AF65-F5344CB8AC3E}">
        <p14:creationId xmlns:p14="http://schemas.microsoft.com/office/powerpoint/2010/main" val="101261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F0B1E1-C79A-AE7C-98A3-F6EC62B57EB8}"/>
              </a:ext>
            </a:extLst>
          </p:cNvPr>
          <p:cNvSpPr/>
          <p:nvPr/>
        </p:nvSpPr>
        <p:spPr>
          <a:xfrm>
            <a:off x="-220135" y="467386"/>
            <a:ext cx="5655735"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665D0AFB-F273-366B-CA69-546DB915EFF3}"/>
              </a:ext>
            </a:extLst>
          </p:cNvPr>
          <p:cNvSpPr>
            <a:spLocks noGrp="1"/>
          </p:cNvSpPr>
          <p:nvPr>
            <p:ph type="title"/>
          </p:nvPr>
        </p:nvSpPr>
        <p:spPr>
          <a:xfrm>
            <a:off x="246854" y="630797"/>
            <a:ext cx="4291280" cy="498367"/>
          </a:xfrm>
        </p:spPr>
        <p:txBody>
          <a:bodyPr/>
          <a:lstStyle/>
          <a:p>
            <a:r>
              <a:rPr lang="en-GB" sz="2800" dirty="0">
                <a:solidFill>
                  <a:schemeClr val="bg1"/>
                </a:solidFill>
                <a:latin typeface="EzzoBlack" panose="02000506020000020004" pitchFamily="2" charset="0"/>
              </a:rPr>
              <a:t>Global Plastics Treaty</a:t>
            </a:r>
            <a:endParaRPr lang="en-KE" sz="2800" dirty="0">
              <a:solidFill>
                <a:schemeClr val="bg1"/>
              </a:solidFill>
              <a:latin typeface="EzzoBlack" panose="02000506020000020004" pitchFamily="2" charset="0"/>
            </a:endParaRPr>
          </a:p>
        </p:txBody>
      </p:sp>
      <p:sp>
        <p:nvSpPr>
          <p:cNvPr id="4" name="Content Placeholder 2">
            <a:extLst>
              <a:ext uri="{FF2B5EF4-FFF2-40B4-BE49-F238E27FC236}">
                <a16:creationId xmlns:a16="http://schemas.microsoft.com/office/drawing/2014/main" id="{06730E44-D20E-C3D9-BB20-71FA74B0923A}"/>
              </a:ext>
            </a:extLst>
          </p:cNvPr>
          <p:cNvSpPr>
            <a:spLocks noGrp="1"/>
          </p:cNvSpPr>
          <p:nvPr>
            <p:ph type="body" idx="1"/>
          </p:nvPr>
        </p:nvSpPr>
        <p:spPr>
          <a:xfrm>
            <a:off x="476777" y="1776171"/>
            <a:ext cx="8020579" cy="4201848"/>
          </a:xfrm>
        </p:spPr>
        <p:txBody>
          <a:bodyPr>
            <a:noAutofit/>
          </a:bodyPr>
          <a:lstStyle/>
          <a:p>
            <a:r>
              <a:rPr lang="en-GB" sz="2400" dirty="0">
                <a:latin typeface="EzzoBook" panose="02000506020000020004"/>
              </a:rPr>
              <a:t>430 metric tons of plastic is produced / year (UNDP, 2023) with only 9% recycled</a:t>
            </a:r>
          </a:p>
          <a:p>
            <a:r>
              <a:rPr lang="en-GB" sz="2400" dirty="0">
                <a:latin typeface="EzzoBook" panose="02000506020000020004"/>
              </a:rPr>
              <a:t>Intergovernmental Negotiating Committee (INC) on Plastic Pollution met in Nairobi, 2023 – mandated by UN Environmental Agency resolution 5/14</a:t>
            </a:r>
          </a:p>
          <a:p>
            <a:r>
              <a:rPr lang="en-GB" sz="2400" dirty="0">
                <a:latin typeface="EzzoBook" panose="02000506020000020004"/>
              </a:rPr>
              <a:t>More meetings in 2024 to complete negotiations</a:t>
            </a:r>
          </a:p>
          <a:p>
            <a:r>
              <a:rPr lang="en-GB" sz="2400" dirty="0">
                <a:latin typeface="EzzoBook" panose="02000506020000020004"/>
              </a:rPr>
              <a:t>Focussed on plastics life cycle, product design for food packaging</a:t>
            </a:r>
          </a:p>
          <a:p>
            <a:r>
              <a:rPr lang="en-GB" sz="2400" dirty="0">
                <a:latin typeface="EzzoBook" panose="02000506020000020004"/>
              </a:rPr>
              <a:t>Do we cap production of primary plastics or focus on pollution?</a:t>
            </a:r>
          </a:p>
        </p:txBody>
      </p:sp>
      <p:pic>
        <p:nvPicPr>
          <p:cNvPr id="6" name="Picture 5">
            <a:extLst>
              <a:ext uri="{FF2B5EF4-FFF2-40B4-BE49-F238E27FC236}">
                <a16:creationId xmlns:a16="http://schemas.microsoft.com/office/drawing/2014/main" id="{B36F7ADD-B422-A4C5-96D9-DFBA29A4C20B}"/>
              </a:ext>
            </a:extLst>
          </p:cNvPr>
          <p:cNvPicPr>
            <a:picLocks noChangeAspect="1"/>
          </p:cNvPicPr>
          <p:nvPr/>
        </p:nvPicPr>
        <p:blipFill>
          <a:blip r:embed="rId3"/>
          <a:stretch>
            <a:fillRect/>
          </a:stretch>
        </p:blipFill>
        <p:spPr>
          <a:xfrm>
            <a:off x="8748712" y="1778671"/>
            <a:ext cx="2966511" cy="4199348"/>
          </a:xfrm>
          <a:prstGeom prst="rect">
            <a:avLst/>
          </a:prstGeom>
        </p:spPr>
      </p:pic>
    </p:spTree>
    <p:extLst>
      <p:ext uri="{BB962C8B-B14F-4D97-AF65-F5344CB8AC3E}">
        <p14:creationId xmlns:p14="http://schemas.microsoft.com/office/powerpoint/2010/main" val="4230099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AD611-0FA8-EEA6-4D93-229EAFFB5EE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B328A2B-40F4-297E-9303-A3A3772A0366}"/>
              </a:ext>
            </a:extLst>
          </p:cNvPr>
          <p:cNvSpPr/>
          <p:nvPr/>
        </p:nvSpPr>
        <p:spPr>
          <a:xfrm>
            <a:off x="-220135" y="467386"/>
            <a:ext cx="6502401"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C542B40C-5C91-CB70-D0A2-E76E8046F035}"/>
              </a:ext>
            </a:extLst>
          </p:cNvPr>
          <p:cNvSpPr>
            <a:spLocks noGrp="1"/>
          </p:cNvSpPr>
          <p:nvPr>
            <p:ph type="title"/>
          </p:nvPr>
        </p:nvSpPr>
        <p:spPr>
          <a:xfrm>
            <a:off x="246853" y="630797"/>
            <a:ext cx="6035413" cy="498367"/>
          </a:xfrm>
        </p:spPr>
        <p:txBody>
          <a:bodyPr/>
          <a:lstStyle/>
          <a:p>
            <a:r>
              <a:rPr lang="en-GB" sz="2800" dirty="0">
                <a:solidFill>
                  <a:schemeClr val="bg1"/>
                </a:solidFill>
                <a:latin typeface="EzzoBlack" panose="02000506020000020004" pitchFamily="2" charset="0"/>
              </a:rPr>
              <a:t>Microplastics in the atmosphere</a:t>
            </a:r>
            <a:endParaRPr lang="en-KE" sz="2800" dirty="0">
              <a:solidFill>
                <a:schemeClr val="bg1"/>
              </a:solidFill>
              <a:latin typeface="EzzoBlack" panose="02000506020000020004" pitchFamily="2" charset="0"/>
            </a:endParaRPr>
          </a:p>
        </p:txBody>
      </p:sp>
      <p:sp>
        <p:nvSpPr>
          <p:cNvPr id="3" name="Rectangle 2">
            <a:extLst>
              <a:ext uri="{FF2B5EF4-FFF2-40B4-BE49-F238E27FC236}">
                <a16:creationId xmlns:a16="http://schemas.microsoft.com/office/drawing/2014/main" id="{28AB6C9F-B158-AE30-ABCB-92FD5C25BE84}"/>
              </a:ext>
            </a:extLst>
          </p:cNvPr>
          <p:cNvSpPr/>
          <p:nvPr/>
        </p:nvSpPr>
        <p:spPr>
          <a:xfrm>
            <a:off x="389466" y="1435328"/>
            <a:ext cx="7277467" cy="5247590"/>
          </a:xfrm>
          <a:prstGeom prst="rect">
            <a:avLst/>
          </a:prstGeom>
        </p:spPr>
        <p:txBody>
          <a:bodyPr wrap="square">
            <a:spAutoFit/>
          </a:bodyPr>
          <a:lstStyle/>
          <a:p>
            <a:r>
              <a:rPr lang="en-GB" sz="3000" b="1" dirty="0">
                <a:solidFill>
                  <a:srgbClr val="E0523E"/>
                </a:solidFill>
                <a:latin typeface="EzzoBook" panose="02000506020000020004" pitchFamily="50" charset="0"/>
              </a:rPr>
              <a:t>Airborne microplastics</a:t>
            </a:r>
          </a:p>
          <a:p>
            <a:pPr marL="571500" indent="-571500">
              <a:buFont typeface="Arial" panose="020B0604020202020204" pitchFamily="34" charset="0"/>
              <a:buChar char="•"/>
            </a:pPr>
            <a:r>
              <a:rPr lang="en-GB" sz="3000" dirty="0">
                <a:latin typeface="EzzoBook" panose="02000506020000020004" pitchFamily="50" charset="0"/>
              </a:rPr>
              <a:t>High altitude microplastics could influence cloud formation  (Wang et al. 2023)- this might modify weather and lead to climate change.</a:t>
            </a:r>
          </a:p>
          <a:p>
            <a:pPr marL="571500" indent="-571500">
              <a:buFont typeface="Arial" panose="020B0604020202020204" pitchFamily="34" charset="0"/>
              <a:buChar char="•"/>
            </a:pPr>
            <a:r>
              <a:rPr lang="en-GB" sz="3000" dirty="0">
                <a:latin typeface="EzzoBook" panose="02000506020000020004" pitchFamily="50" charset="0"/>
              </a:rPr>
              <a:t>Due to strong ultraviolet radiation these degrade faster in the upper atmosphere releasing greenhouse gases.</a:t>
            </a:r>
          </a:p>
          <a:p>
            <a:endParaRPr lang="en-GB" sz="3500" dirty="0">
              <a:latin typeface="EzzoBook" panose="02000506020000020004" pitchFamily="50" charset="0"/>
            </a:endParaRPr>
          </a:p>
        </p:txBody>
      </p:sp>
      <p:pic>
        <p:nvPicPr>
          <p:cNvPr id="7" name="Picture 6" descr="A plant with leaves on it&#10;&#10;Description automatically generated">
            <a:extLst>
              <a:ext uri="{FF2B5EF4-FFF2-40B4-BE49-F238E27FC236}">
                <a16:creationId xmlns:a16="http://schemas.microsoft.com/office/drawing/2014/main" id="{911CEF24-9FC3-8D06-7736-497D22F379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99" r="50000" b="35713"/>
          <a:stretch/>
        </p:blipFill>
        <p:spPr>
          <a:xfrm rot="5400000">
            <a:off x="9151556" y="3239313"/>
            <a:ext cx="2734640" cy="2567316"/>
          </a:xfrm>
          <a:prstGeom prst="rect">
            <a:avLst/>
          </a:prstGeom>
        </p:spPr>
      </p:pic>
      <p:pic>
        <p:nvPicPr>
          <p:cNvPr id="8" name="Picture 7" descr="A house with trees around it&#10;&#10;Description automatically generated">
            <a:extLst>
              <a:ext uri="{FF2B5EF4-FFF2-40B4-BE49-F238E27FC236}">
                <a16:creationId xmlns:a16="http://schemas.microsoft.com/office/drawing/2014/main" id="{150EEAAE-787D-D73A-D2E2-B3B81783BE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5085" y="842312"/>
            <a:ext cx="3448917" cy="2586688"/>
          </a:xfrm>
          <a:prstGeom prst="rect">
            <a:avLst/>
          </a:prstGeom>
        </p:spPr>
      </p:pic>
    </p:spTree>
    <p:extLst>
      <p:ext uri="{BB962C8B-B14F-4D97-AF65-F5344CB8AC3E}">
        <p14:creationId xmlns:p14="http://schemas.microsoft.com/office/powerpoint/2010/main" val="914887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4C44D-0884-55DD-ECA2-A3DBAC3AA5C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B9222D9-9E6C-10C5-224C-3D18F6E91E0C}"/>
              </a:ext>
            </a:extLst>
          </p:cNvPr>
          <p:cNvSpPr/>
          <p:nvPr/>
        </p:nvSpPr>
        <p:spPr>
          <a:xfrm>
            <a:off x="-220133" y="467386"/>
            <a:ext cx="5452533"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2F4AE84A-AF40-DEE6-DD3D-DF083B37A5E4}"/>
              </a:ext>
            </a:extLst>
          </p:cNvPr>
          <p:cNvSpPr>
            <a:spLocks noGrp="1"/>
          </p:cNvSpPr>
          <p:nvPr>
            <p:ph type="title"/>
          </p:nvPr>
        </p:nvSpPr>
        <p:spPr>
          <a:xfrm>
            <a:off x="246854" y="630797"/>
            <a:ext cx="4799280" cy="498367"/>
          </a:xfrm>
        </p:spPr>
        <p:txBody>
          <a:bodyPr/>
          <a:lstStyle/>
          <a:p>
            <a:r>
              <a:rPr lang="en-GB" sz="2800" dirty="0">
                <a:solidFill>
                  <a:schemeClr val="bg1"/>
                </a:solidFill>
                <a:latin typeface="EzzoBlack" panose="02000506020000020004" pitchFamily="2" charset="0"/>
              </a:rPr>
              <a:t>Microplastics | Conclusion</a:t>
            </a:r>
            <a:endParaRPr lang="en-KE" sz="2800" dirty="0">
              <a:solidFill>
                <a:schemeClr val="bg1"/>
              </a:solidFill>
              <a:latin typeface="EzzoBlack" panose="02000506020000020004" pitchFamily="2" charset="0"/>
            </a:endParaRPr>
          </a:p>
        </p:txBody>
      </p:sp>
      <p:sp>
        <p:nvSpPr>
          <p:cNvPr id="3" name="Rectangle 2">
            <a:extLst>
              <a:ext uri="{FF2B5EF4-FFF2-40B4-BE49-F238E27FC236}">
                <a16:creationId xmlns:a16="http://schemas.microsoft.com/office/drawing/2014/main" id="{2DAFE62C-0EC0-3AC2-26A0-593CB5B8273B}"/>
              </a:ext>
            </a:extLst>
          </p:cNvPr>
          <p:cNvSpPr/>
          <p:nvPr/>
        </p:nvSpPr>
        <p:spPr>
          <a:xfrm>
            <a:off x="360660" y="1553861"/>
            <a:ext cx="11470679" cy="4247317"/>
          </a:xfrm>
          <a:prstGeom prst="rect">
            <a:avLst/>
          </a:prstGeom>
        </p:spPr>
        <p:txBody>
          <a:bodyPr wrap="square">
            <a:spAutoFit/>
          </a:bodyPr>
          <a:lstStyle/>
          <a:p>
            <a:pPr marL="571500" indent="-571500">
              <a:buFont typeface="Arial" panose="020B0604020202020204" pitchFamily="34" charset="0"/>
              <a:buChar char="•"/>
            </a:pPr>
            <a:r>
              <a:rPr lang="en-GB" sz="3000" dirty="0">
                <a:latin typeface="EzzoBook" panose="02000506020000020004" pitchFamily="50" charset="0"/>
              </a:rPr>
              <a:t>Microplastics affect cloud formation (Wang et al., 2023).</a:t>
            </a:r>
          </a:p>
          <a:p>
            <a:pPr marL="571500" indent="-571500">
              <a:buFont typeface="Arial" panose="020B0604020202020204" pitchFamily="34" charset="0"/>
              <a:buChar char="•"/>
            </a:pPr>
            <a:r>
              <a:rPr lang="en-GB" sz="3000" dirty="0">
                <a:latin typeface="EzzoBook" panose="02000506020000020004" pitchFamily="50" charset="0"/>
              </a:rPr>
              <a:t>They degrade in our atmosphere adding greenhouse gases.</a:t>
            </a:r>
          </a:p>
          <a:p>
            <a:pPr marL="571500" indent="-571500">
              <a:buFont typeface="Arial" panose="020B0604020202020204" pitchFamily="34" charset="0"/>
              <a:buChar char="•"/>
            </a:pPr>
            <a:r>
              <a:rPr lang="en-GB" sz="3000" dirty="0">
                <a:latin typeface="EzzoBook" panose="02000506020000020004" pitchFamily="50" charset="0"/>
              </a:rPr>
              <a:t>Plastic not degraded away falls to earth in our rain.</a:t>
            </a:r>
          </a:p>
          <a:p>
            <a:pPr marL="571500" indent="-571500">
              <a:buFont typeface="Arial" panose="020B0604020202020204" pitchFamily="34" charset="0"/>
              <a:buChar char="•"/>
            </a:pPr>
            <a:r>
              <a:rPr lang="en-GB" sz="3000" dirty="0">
                <a:latin typeface="EzzoBook" panose="02000506020000020004" pitchFamily="50" charset="0"/>
              </a:rPr>
              <a:t>It falls on crops and onto our food, entering the food chain</a:t>
            </a:r>
          </a:p>
          <a:p>
            <a:pPr marL="571500" indent="-571500">
              <a:buFont typeface="Arial" panose="020B0604020202020204" pitchFamily="34" charset="0"/>
              <a:buChar char="•"/>
            </a:pPr>
            <a:r>
              <a:rPr lang="en-GB" sz="3000" dirty="0">
                <a:latin typeface="EzzoBook" panose="02000506020000020004" pitchFamily="50" charset="0"/>
              </a:rPr>
              <a:t>It collects in the soil (</a:t>
            </a:r>
            <a:r>
              <a:rPr lang="en-GB" sz="3000" dirty="0" err="1">
                <a:latin typeface="EzzoBook" panose="02000506020000020004" pitchFamily="50" charset="0"/>
              </a:rPr>
              <a:t>Monkul</a:t>
            </a:r>
            <a:r>
              <a:rPr lang="en-GB" sz="3000" dirty="0">
                <a:latin typeface="EzzoBook" panose="02000506020000020004" pitchFamily="50" charset="0"/>
              </a:rPr>
              <a:t> and </a:t>
            </a:r>
            <a:r>
              <a:rPr lang="en-GB" sz="3000" dirty="0" err="1">
                <a:latin typeface="EzzoBook" panose="02000506020000020004" pitchFamily="50" charset="0"/>
              </a:rPr>
              <a:t>Ozhan</a:t>
            </a:r>
            <a:r>
              <a:rPr lang="en-GB" sz="3000" dirty="0">
                <a:latin typeface="EzzoBook" panose="02000506020000020004" pitchFamily="50" charset="0"/>
              </a:rPr>
              <a:t>, 2021; Paes et al., 2022), rivers (Russell, 2023), oceans (</a:t>
            </a:r>
            <a:r>
              <a:rPr lang="en-GB" sz="3000" dirty="0" err="1">
                <a:latin typeface="EzzoBook" panose="02000506020000020004" pitchFamily="50" charset="0"/>
              </a:rPr>
              <a:t>Emenike</a:t>
            </a:r>
            <a:r>
              <a:rPr lang="en-GB" sz="3000" dirty="0">
                <a:latin typeface="EzzoBook" panose="02000506020000020004" pitchFamily="50" charset="0"/>
              </a:rPr>
              <a:t> et al., 2022) and beaches.</a:t>
            </a:r>
          </a:p>
          <a:p>
            <a:pPr marL="571500" indent="-571500">
              <a:buFont typeface="Arial" panose="020B0604020202020204" pitchFamily="34" charset="0"/>
              <a:buChar char="•"/>
            </a:pPr>
            <a:r>
              <a:rPr lang="en-GB" sz="3000" dirty="0">
                <a:latin typeface="EzzoBook" panose="02000506020000020004" pitchFamily="50" charset="0"/>
              </a:rPr>
              <a:t>Builds up in our environment much faster than it degrades.</a:t>
            </a:r>
          </a:p>
        </p:txBody>
      </p:sp>
    </p:spTree>
    <p:extLst>
      <p:ext uri="{BB962C8B-B14F-4D97-AF65-F5344CB8AC3E}">
        <p14:creationId xmlns:p14="http://schemas.microsoft.com/office/powerpoint/2010/main" val="816242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C1135-2473-E30B-8C15-4D4BF45CF03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200FF4-B693-41BE-A2A2-F51FB4BA54F4}"/>
              </a:ext>
            </a:extLst>
          </p:cNvPr>
          <p:cNvPicPr>
            <a:picLocks noChangeAspect="1"/>
          </p:cNvPicPr>
          <p:nvPr/>
        </p:nvPicPr>
        <p:blipFill>
          <a:blip r:embed="rId3"/>
          <a:stretch>
            <a:fillRect/>
          </a:stretch>
        </p:blipFill>
        <p:spPr>
          <a:xfrm>
            <a:off x="1250560" y="0"/>
            <a:ext cx="9690880" cy="6383867"/>
          </a:xfrm>
          <a:prstGeom prst="rect">
            <a:avLst/>
          </a:prstGeom>
        </p:spPr>
      </p:pic>
    </p:spTree>
    <p:extLst>
      <p:ext uri="{BB962C8B-B14F-4D97-AF65-F5344CB8AC3E}">
        <p14:creationId xmlns:p14="http://schemas.microsoft.com/office/powerpoint/2010/main" val="261131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90A1F-5AC4-B677-5C60-3D84445173D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6F7E053-B3C6-183E-5122-AC418BFA5B23}"/>
              </a:ext>
            </a:extLst>
          </p:cNvPr>
          <p:cNvSpPr/>
          <p:nvPr/>
        </p:nvSpPr>
        <p:spPr>
          <a:xfrm>
            <a:off x="-220135" y="467386"/>
            <a:ext cx="5655735"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163D2945-7E7F-20B1-DA83-5B69109F645B}"/>
              </a:ext>
            </a:extLst>
          </p:cNvPr>
          <p:cNvSpPr>
            <a:spLocks noGrp="1"/>
          </p:cNvSpPr>
          <p:nvPr>
            <p:ph type="title"/>
          </p:nvPr>
        </p:nvSpPr>
        <p:spPr>
          <a:xfrm>
            <a:off x="246854" y="630797"/>
            <a:ext cx="4291280" cy="498367"/>
          </a:xfrm>
        </p:spPr>
        <p:txBody>
          <a:bodyPr/>
          <a:lstStyle/>
          <a:p>
            <a:r>
              <a:rPr lang="en-GB" sz="2800" dirty="0">
                <a:solidFill>
                  <a:schemeClr val="bg1"/>
                </a:solidFill>
                <a:latin typeface="EzzoBlack" panose="02000506020000020004" pitchFamily="2" charset="0"/>
              </a:rPr>
              <a:t>Global Plastics Treaty</a:t>
            </a:r>
            <a:endParaRPr lang="en-KE" sz="2800" dirty="0">
              <a:solidFill>
                <a:schemeClr val="bg1"/>
              </a:solidFill>
              <a:latin typeface="EzzoBlack" panose="02000506020000020004" pitchFamily="2" charset="0"/>
            </a:endParaRPr>
          </a:p>
        </p:txBody>
      </p:sp>
      <p:sp>
        <p:nvSpPr>
          <p:cNvPr id="4" name="Content Placeholder 2">
            <a:extLst>
              <a:ext uri="{FF2B5EF4-FFF2-40B4-BE49-F238E27FC236}">
                <a16:creationId xmlns:a16="http://schemas.microsoft.com/office/drawing/2014/main" id="{5E3D05D3-9DFA-E889-2525-22103F3B28E3}"/>
              </a:ext>
            </a:extLst>
          </p:cNvPr>
          <p:cNvSpPr>
            <a:spLocks noGrp="1"/>
          </p:cNvSpPr>
          <p:nvPr>
            <p:ph type="body" idx="1"/>
          </p:nvPr>
        </p:nvSpPr>
        <p:spPr>
          <a:xfrm>
            <a:off x="504427" y="1638528"/>
            <a:ext cx="10739306" cy="3319486"/>
          </a:xfrm>
        </p:spPr>
        <p:txBody>
          <a:bodyPr>
            <a:noAutofit/>
          </a:bodyPr>
          <a:lstStyle/>
          <a:p>
            <a:r>
              <a:rPr lang="en-GB" sz="2400" b="1" dirty="0">
                <a:latin typeface="EzzoBook" panose="02000506020000020004"/>
              </a:rPr>
              <a:t>Recognizes</a:t>
            </a:r>
            <a:r>
              <a:rPr lang="en-GB" sz="2400" dirty="0">
                <a:latin typeface="EzzoBook" panose="02000506020000020004"/>
              </a:rPr>
              <a:t> that plastic pollution includes microplastics</a:t>
            </a:r>
          </a:p>
          <a:p>
            <a:r>
              <a:rPr lang="en-GB" sz="2400" b="1" dirty="0">
                <a:latin typeface="EzzoBook" panose="02000506020000020004"/>
              </a:rPr>
              <a:t>Reaffirms</a:t>
            </a:r>
            <a:r>
              <a:rPr lang="en-GB" sz="2400" dirty="0">
                <a:latin typeface="EzzoBook" panose="02000506020000020004"/>
              </a:rPr>
              <a:t> UN General Assembly Sustainable Development goals</a:t>
            </a:r>
          </a:p>
          <a:p>
            <a:r>
              <a:rPr lang="en-GB" sz="2400" b="1" dirty="0">
                <a:latin typeface="EzzoBook" panose="02000506020000020004"/>
              </a:rPr>
              <a:t>Reaffirms</a:t>
            </a:r>
            <a:r>
              <a:rPr lang="en-GB" sz="2400" dirty="0">
                <a:latin typeface="EzzoBook" panose="02000506020000020004"/>
              </a:rPr>
              <a:t> the 1992 Rio Declaration on Environment and Development</a:t>
            </a:r>
          </a:p>
          <a:p>
            <a:r>
              <a:rPr lang="en-GB" sz="2400" b="1" dirty="0">
                <a:latin typeface="EzzoBook" panose="02000506020000020004"/>
              </a:rPr>
              <a:t>Recalls</a:t>
            </a:r>
            <a:r>
              <a:rPr lang="en-GB" sz="2400" dirty="0">
                <a:latin typeface="EzzoBook" panose="02000506020000020004"/>
              </a:rPr>
              <a:t> United Nations Environment Assembly resolutions on the urgent need to strengthen global coordination</a:t>
            </a:r>
          </a:p>
          <a:p>
            <a:r>
              <a:rPr lang="en-GB" sz="2400" b="1" dirty="0">
                <a:latin typeface="EzzoBook" panose="02000506020000020004"/>
              </a:rPr>
              <a:t>Recognizes</a:t>
            </a:r>
            <a:r>
              <a:rPr lang="en-GB" sz="2400" dirty="0">
                <a:latin typeface="EzzoBook" panose="02000506020000020004"/>
              </a:rPr>
              <a:t> the wide range of approaches, sustainable alternatives and technologies available to address the full life cycle of plastics</a:t>
            </a:r>
          </a:p>
        </p:txBody>
      </p:sp>
    </p:spTree>
    <p:extLst>
      <p:ext uri="{BB962C8B-B14F-4D97-AF65-F5344CB8AC3E}">
        <p14:creationId xmlns:p14="http://schemas.microsoft.com/office/powerpoint/2010/main" val="522354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CA084-5DB2-F751-8CF3-A9969EAD100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21C058C-08D5-F20A-90A4-AA44367000D5}"/>
              </a:ext>
            </a:extLst>
          </p:cNvPr>
          <p:cNvSpPr/>
          <p:nvPr/>
        </p:nvSpPr>
        <p:spPr>
          <a:xfrm>
            <a:off x="-220135" y="467386"/>
            <a:ext cx="5655735"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10E6DD82-E49C-F48B-29B3-783B78C9E65C}"/>
              </a:ext>
            </a:extLst>
          </p:cNvPr>
          <p:cNvSpPr>
            <a:spLocks noGrp="1"/>
          </p:cNvSpPr>
          <p:nvPr>
            <p:ph type="title"/>
          </p:nvPr>
        </p:nvSpPr>
        <p:spPr>
          <a:xfrm>
            <a:off x="246854" y="630797"/>
            <a:ext cx="4291280" cy="498367"/>
          </a:xfrm>
        </p:spPr>
        <p:txBody>
          <a:bodyPr/>
          <a:lstStyle/>
          <a:p>
            <a:r>
              <a:rPr lang="en-GB" sz="2800" dirty="0">
                <a:solidFill>
                  <a:schemeClr val="bg1"/>
                </a:solidFill>
                <a:latin typeface="EzzoBlack" panose="02000506020000020004" pitchFamily="2" charset="0"/>
              </a:rPr>
              <a:t>Global Plastics Treaty</a:t>
            </a:r>
            <a:endParaRPr lang="en-KE" sz="2800" dirty="0">
              <a:solidFill>
                <a:schemeClr val="bg1"/>
              </a:solidFill>
              <a:latin typeface="EzzoBlack" panose="02000506020000020004" pitchFamily="2" charset="0"/>
            </a:endParaRPr>
          </a:p>
        </p:txBody>
      </p:sp>
      <p:pic>
        <p:nvPicPr>
          <p:cNvPr id="3" name="Picture 2">
            <a:extLst>
              <a:ext uri="{FF2B5EF4-FFF2-40B4-BE49-F238E27FC236}">
                <a16:creationId xmlns:a16="http://schemas.microsoft.com/office/drawing/2014/main" id="{D2246F01-9560-EB00-F1FA-964961F50CCB}"/>
              </a:ext>
            </a:extLst>
          </p:cNvPr>
          <p:cNvPicPr>
            <a:picLocks noChangeAspect="1"/>
          </p:cNvPicPr>
          <p:nvPr/>
        </p:nvPicPr>
        <p:blipFill>
          <a:blip r:embed="rId3"/>
          <a:stretch>
            <a:fillRect/>
          </a:stretch>
        </p:blipFill>
        <p:spPr>
          <a:xfrm>
            <a:off x="2191745" y="1472031"/>
            <a:ext cx="7808510" cy="3998144"/>
          </a:xfrm>
          <a:prstGeom prst="rect">
            <a:avLst/>
          </a:prstGeom>
          <a:ln>
            <a:noFill/>
          </a:ln>
          <a:effectLst>
            <a:softEdge rad="112500"/>
          </a:effectLst>
        </p:spPr>
      </p:pic>
      <p:sp>
        <p:nvSpPr>
          <p:cNvPr id="7" name="TextBox 6">
            <a:extLst>
              <a:ext uri="{FF2B5EF4-FFF2-40B4-BE49-F238E27FC236}">
                <a16:creationId xmlns:a16="http://schemas.microsoft.com/office/drawing/2014/main" id="{DBBD541D-421D-D0B2-B54B-049DEDE4D48D}"/>
              </a:ext>
            </a:extLst>
          </p:cNvPr>
          <p:cNvSpPr txBox="1"/>
          <p:nvPr/>
        </p:nvSpPr>
        <p:spPr>
          <a:xfrm>
            <a:off x="-220135" y="5586082"/>
            <a:ext cx="9228668" cy="892552"/>
          </a:xfrm>
          <a:prstGeom prst="rect">
            <a:avLst/>
          </a:prstGeom>
          <a:noFill/>
        </p:spPr>
        <p:txBody>
          <a:bodyPr wrap="square" rtlCol="0">
            <a:spAutoFit/>
          </a:bodyPr>
          <a:lstStyle/>
          <a:p>
            <a:pPr lvl="1"/>
            <a:r>
              <a:rPr lang="en-GB" sz="1600" dirty="0">
                <a:latin typeface="EzzoBook" panose="02000506020000020004" pitchFamily="2" charset="0"/>
              </a:rPr>
              <a:t>NOTE: The large number of types or compositions of plastics makes recycling difficult.</a:t>
            </a:r>
          </a:p>
          <a:p>
            <a:pPr lvl="1"/>
            <a:endParaRPr lang="en-GB" dirty="0">
              <a:latin typeface="EzzoBook" panose="02000506020000020004" pitchFamily="2" charset="0"/>
            </a:endParaRPr>
          </a:p>
          <a:p>
            <a:endParaRPr lang="en-GB" dirty="0">
              <a:latin typeface="EzzoBook" panose="02000506020000020004" pitchFamily="2" charset="0"/>
            </a:endParaRPr>
          </a:p>
        </p:txBody>
      </p:sp>
      <p:sp>
        <p:nvSpPr>
          <p:cNvPr id="8" name="TextBox 7">
            <a:extLst>
              <a:ext uri="{FF2B5EF4-FFF2-40B4-BE49-F238E27FC236}">
                <a16:creationId xmlns:a16="http://schemas.microsoft.com/office/drawing/2014/main" id="{8713B2A8-7068-2BD4-5502-26052433DF58}"/>
              </a:ext>
            </a:extLst>
          </p:cNvPr>
          <p:cNvSpPr txBox="1"/>
          <p:nvPr/>
        </p:nvSpPr>
        <p:spPr>
          <a:xfrm>
            <a:off x="246854" y="5928949"/>
            <a:ext cx="8284576" cy="461665"/>
          </a:xfrm>
          <a:prstGeom prst="rect">
            <a:avLst/>
          </a:prstGeom>
          <a:noFill/>
        </p:spPr>
        <p:txBody>
          <a:bodyPr wrap="square" rtlCol="0">
            <a:spAutoFit/>
          </a:bodyPr>
          <a:lstStyle/>
          <a:p>
            <a:r>
              <a:rPr lang="en-GB" sz="1200" dirty="0">
                <a:latin typeface="EzzoLight" panose="02000506020000020004" pitchFamily="2" charset="0"/>
              </a:rPr>
              <a:t>See Greenpeace </a:t>
            </a:r>
            <a:r>
              <a:rPr lang="en-GB" sz="1200" dirty="0">
                <a:latin typeface="EzzoLight" panose="02000506020000020004" pitchFamily="2" charset="0"/>
                <a:hlinkClick r:id="rId4"/>
              </a:rPr>
              <a:t>https://www.verycompostable.com/posts/report-circular-claims-fall-flat/</a:t>
            </a:r>
            <a:endParaRPr lang="en-GB" sz="1200" dirty="0">
              <a:latin typeface="EzzoLight" panose="02000506020000020004" pitchFamily="2" charset="0"/>
            </a:endParaRPr>
          </a:p>
          <a:p>
            <a:r>
              <a:rPr lang="en-GB" sz="1200" dirty="0">
                <a:latin typeface="EzzoLight" panose="02000506020000020004" pitchFamily="2" charset="0"/>
              </a:rPr>
              <a:t>Accessed 23/02/24</a:t>
            </a:r>
          </a:p>
        </p:txBody>
      </p:sp>
    </p:spTree>
    <p:extLst>
      <p:ext uri="{BB962C8B-B14F-4D97-AF65-F5344CB8AC3E}">
        <p14:creationId xmlns:p14="http://schemas.microsoft.com/office/powerpoint/2010/main" val="3336640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DCED27-432A-4A7E-89B2-BB0B973037EA}"/>
              </a:ext>
            </a:extLst>
          </p:cNvPr>
          <p:cNvPicPr>
            <a:picLocks noChangeAspect="1"/>
          </p:cNvPicPr>
          <p:nvPr/>
        </p:nvPicPr>
        <p:blipFill>
          <a:blip r:embed="rId3"/>
          <a:stretch>
            <a:fillRect/>
          </a:stretch>
        </p:blipFill>
        <p:spPr>
          <a:xfrm>
            <a:off x="7848483" y="421470"/>
            <a:ext cx="3789488" cy="6015060"/>
          </a:xfrm>
          <a:prstGeom prst="rect">
            <a:avLst/>
          </a:prstGeom>
        </p:spPr>
      </p:pic>
      <p:graphicFrame>
        <p:nvGraphicFramePr>
          <p:cNvPr id="11" name="TextBox 7">
            <a:extLst>
              <a:ext uri="{FF2B5EF4-FFF2-40B4-BE49-F238E27FC236}">
                <a16:creationId xmlns:a16="http://schemas.microsoft.com/office/drawing/2014/main" id="{F398BAFC-8AF2-82B0-035D-A2F3C1B0CC07}"/>
              </a:ext>
            </a:extLst>
          </p:cNvPr>
          <p:cNvGraphicFramePr/>
          <p:nvPr>
            <p:extLst>
              <p:ext uri="{D42A27DB-BD31-4B8C-83A1-F6EECF244321}">
                <p14:modId xmlns:p14="http://schemas.microsoft.com/office/powerpoint/2010/main" val="3712728911"/>
              </p:ext>
            </p:extLst>
          </p:nvPr>
        </p:nvGraphicFramePr>
        <p:xfrm>
          <a:off x="808029" y="1006513"/>
          <a:ext cx="6439438" cy="4524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868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F8369-9FE6-D536-37D2-341FB0927ED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F483536-EFA2-7140-41A6-051DED1490A8}"/>
              </a:ext>
            </a:extLst>
          </p:cNvPr>
          <p:cNvSpPr/>
          <p:nvPr/>
        </p:nvSpPr>
        <p:spPr>
          <a:xfrm>
            <a:off x="-220135" y="467386"/>
            <a:ext cx="6502401"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8FE789E5-B556-5AAD-F273-D4C3599EA839}"/>
              </a:ext>
            </a:extLst>
          </p:cNvPr>
          <p:cNvSpPr>
            <a:spLocks noGrp="1"/>
          </p:cNvSpPr>
          <p:nvPr>
            <p:ph type="title"/>
          </p:nvPr>
        </p:nvSpPr>
        <p:spPr>
          <a:xfrm>
            <a:off x="246853" y="630797"/>
            <a:ext cx="6035413" cy="498367"/>
          </a:xfrm>
        </p:spPr>
        <p:txBody>
          <a:bodyPr/>
          <a:lstStyle/>
          <a:p>
            <a:r>
              <a:rPr lang="en-GB" sz="2800" dirty="0">
                <a:solidFill>
                  <a:schemeClr val="bg1"/>
                </a:solidFill>
                <a:latin typeface="EzzoBlack" panose="02000506020000020004" pitchFamily="2" charset="0"/>
              </a:rPr>
              <a:t>Microplastics in the Environment</a:t>
            </a:r>
            <a:endParaRPr lang="en-KE" sz="2800" dirty="0">
              <a:solidFill>
                <a:schemeClr val="bg1"/>
              </a:solidFill>
              <a:latin typeface="EzzoBlack" panose="02000506020000020004" pitchFamily="2" charset="0"/>
            </a:endParaRPr>
          </a:p>
        </p:txBody>
      </p:sp>
      <p:pic>
        <p:nvPicPr>
          <p:cNvPr id="4" name="Picture 3">
            <a:extLst>
              <a:ext uri="{FF2B5EF4-FFF2-40B4-BE49-F238E27FC236}">
                <a16:creationId xmlns:a16="http://schemas.microsoft.com/office/drawing/2014/main" id="{1CC7BD08-CADF-A918-3D2E-CDE37CCE7C40}"/>
              </a:ext>
            </a:extLst>
          </p:cNvPr>
          <p:cNvPicPr>
            <a:picLocks noChangeAspect="1"/>
          </p:cNvPicPr>
          <p:nvPr/>
        </p:nvPicPr>
        <p:blipFill>
          <a:blip r:embed="rId3"/>
          <a:stretch>
            <a:fillRect/>
          </a:stretch>
        </p:blipFill>
        <p:spPr>
          <a:xfrm>
            <a:off x="1442743" y="1379029"/>
            <a:ext cx="9306513" cy="3629540"/>
          </a:xfrm>
          <a:prstGeom prst="rect">
            <a:avLst/>
          </a:prstGeom>
        </p:spPr>
      </p:pic>
      <p:sp>
        <p:nvSpPr>
          <p:cNvPr id="6" name="TextBox 5">
            <a:extLst>
              <a:ext uri="{FF2B5EF4-FFF2-40B4-BE49-F238E27FC236}">
                <a16:creationId xmlns:a16="http://schemas.microsoft.com/office/drawing/2014/main" id="{AC3D7FC3-B94F-DE67-38E8-E6230FC18FD3}"/>
              </a:ext>
            </a:extLst>
          </p:cNvPr>
          <p:cNvSpPr txBox="1"/>
          <p:nvPr/>
        </p:nvSpPr>
        <p:spPr>
          <a:xfrm>
            <a:off x="1442743" y="5014039"/>
            <a:ext cx="2038539" cy="307777"/>
          </a:xfrm>
          <a:prstGeom prst="rect">
            <a:avLst/>
          </a:prstGeom>
          <a:noFill/>
        </p:spPr>
        <p:txBody>
          <a:bodyPr wrap="square" rtlCol="0">
            <a:spAutoFit/>
          </a:bodyPr>
          <a:lstStyle/>
          <a:p>
            <a:r>
              <a:rPr lang="en-GB" sz="1400" dirty="0">
                <a:latin typeface="EzzoBook" panose="02000506020000020004" pitchFamily="2" charset="0"/>
              </a:rPr>
              <a:t>Russell, 2023</a:t>
            </a:r>
          </a:p>
        </p:txBody>
      </p:sp>
      <p:sp>
        <p:nvSpPr>
          <p:cNvPr id="9" name="TextBox 8">
            <a:extLst>
              <a:ext uri="{FF2B5EF4-FFF2-40B4-BE49-F238E27FC236}">
                <a16:creationId xmlns:a16="http://schemas.microsoft.com/office/drawing/2014/main" id="{8DB14EE7-4194-8FF2-9014-DC9F2B5D87A0}"/>
              </a:ext>
            </a:extLst>
          </p:cNvPr>
          <p:cNvSpPr txBox="1"/>
          <p:nvPr/>
        </p:nvSpPr>
        <p:spPr>
          <a:xfrm>
            <a:off x="575733" y="5386875"/>
            <a:ext cx="10803466" cy="1200329"/>
          </a:xfrm>
          <a:prstGeom prst="rect">
            <a:avLst/>
          </a:prstGeom>
          <a:noFill/>
        </p:spPr>
        <p:txBody>
          <a:bodyPr wrap="square" rtlCol="0">
            <a:spAutoFit/>
          </a:bodyPr>
          <a:lstStyle/>
          <a:p>
            <a:r>
              <a:rPr lang="en-GB" dirty="0">
                <a:latin typeface="EzzoBook" panose="02000506020000020004" pitchFamily="2" charset="0"/>
              </a:rPr>
              <a:t>Microplastics have become so common in the environment they are now impacting on the way in which sediment builds up in rivers – increasing in many cases erosion and transportation of sediment</a:t>
            </a:r>
          </a:p>
          <a:p>
            <a:endParaRPr lang="en-KE" dirty="0">
              <a:latin typeface="EzzoBook" panose="02000506020000020004" pitchFamily="2" charset="0"/>
            </a:endParaRPr>
          </a:p>
        </p:txBody>
      </p:sp>
    </p:spTree>
    <p:extLst>
      <p:ext uri="{BB962C8B-B14F-4D97-AF65-F5344CB8AC3E}">
        <p14:creationId xmlns:p14="http://schemas.microsoft.com/office/powerpoint/2010/main" val="2561594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42D19-8B44-D7A1-141A-CF2FE509D50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22D115B-F95B-A65F-0134-3264206C537D}"/>
              </a:ext>
            </a:extLst>
          </p:cNvPr>
          <p:cNvSpPr/>
          <p:nvPr/>
        </p:nvSpPr>
        <p:spPr>
          <a:xfrm>
            <a:off x="-220135" y="467386"/>
            <a:ext cx="6502401"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8A62B625-2AE5-7EC6-B9C8-116E8836274B}"/>
              </a:ext>
            </a:extLst>
          </p:cNvPr>
          <p:cNvSpPr>
            <a:spLocks noGrp="1"/>
          </p:cNvSpPr>
          <p:nvPr>
            <p:ph type="title"/>
          </p:nvPr>
        </p:nvSpPr>
        <p:spPr>
          <a:xfrm>
            <a:off x="246853" y="630797"/>
            <a:ext cx="6035413" cy="498367"/>
          </a:xfrm>
        </p:spPr>
        <p:txBody>
          <a:bodyPr/>
          <a:lstStyle/>
          <a:p>
            <a:r>
              <a:rPr lang="en-GB" sz="2800" dirty="0">
                <a:solidFill>
                  <a:schemeClr val="bg1"/>
                </a:solidFill>
                <a:latin typeface="EzzoBlack" panose="02000506020000020004" pitchFamily="2" charset="0"/>
              </a:rPr>
              <a:t>Plastic pollution size categories</a:t>
            </a:r>
            <a:endParaRPr lang="en-KE" sz="2800" dirty="0">
              <a:solidFill>
                <a:schemeClr val="bg1"/>
              </a:solidFill>
              <a:latin typeface="EzzoBlack" panose="02000506020000020004" pitchFamily="2"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028BA25-B90F-B53C-9838-9A17F234E445}"/>
                  </a:ext>
                </a:extLst>
              </p:cNvPr>
              <p:cNvSpPr txBox="1"/>
              <p:nvPr/>
            </p:nvSpPr>
            <p:spPr>
              <a:xfrm>
                <a:off x="759353" y="1945397"/>
                <a:ext cx="2258454" cy="523220"/>
              </a:xfrm>
              <a:prstGeom prst="rect">
                <a:avLst/>
              </a:prstGeom>
              <a:noFill/>
            </p:spPr>
            <p:txBody>
              <a:bodyPr wrap="square" rtlCol="0">
                <a:spAutoFit/>
              </a:bodyPr>
              <a:lstStyle/>
              <a:p>
                <a14:m>
                  <m:oMath xmlns:m="http://schemas.openxmlformats.org/officeDocument/2006/math">
                    <m:r>
                      <a:rPr lang="en-GB" sz="2800" i="1" smtClean="0">
                        <a:latin typeface="Cambria Math" panose="02040503050406030204" pitchFamily="18" charset="0"/>
                        <a:ea typeface="Cambria Math" panose="02040503050406030204" pitchFamily="18" charset="0"/>
                      </a:rPr>
                      <m:t>≥</m:t>
                    </m:r>
                  </m:oMath>
                </a14:m>
                <a:r>
                  <a:rPr lang="en-GB" sz="2800" dirty="0">
                    <a:latin typeface="EzzoBook" panose="02000506020000020004" pitchFamily="2" charset="0"/>
                  </a:rPr>
                  <a:t>25mm</a:t>
                </a:r>
              </a:p>
            </p:txBody>
          </p:sp>
        </mc:Choice>
        <mc:Fallback xmlns="">
          <p:sp>
            <p:nvSpPr>
              <p:cNvPr id="3" name="TextBox 2">
                <a:extLst>
                  <a:ext uri="{FF2B5EF4-FFF2-40B4-BE49-F238E27FC236}">
                    <a16:creationId xmlns:a16="http://schemas.microsoft.com/office/drawing/2014/main" id="{E028BA25-B90F-B53C-9838-9A17F234E445}"/>
                  </a:ext>
                </a:extLst>
              </p:cNvPr>
              <p:cNvSpPr txBox="1">
                <a:spLocks noRot="1" noChangeAspect="1" noMove="1" noResize="1" noEditPoints="1" noAdjustHandles="1" noChangeArrowheads="1" noChangeShapeType="1" noTextEdit="1"/>
              </p:cNvSpPr>
              <p:nvPr/>
            </p:nvSpPr>
            <p:spPr>
              <a:xfrm>
                <a:off x="759353" y="1945397"/>
                <a:ext cx="2258454" cy="523220"/>
              </a:xfrm>
              <a:prstGeom prst="rect">
                <a:avLst/>
              </a:prstGeom>
              <a:blipFill>
                <a:blip r:embed="rId3"/>
                <a:stretch>
                  <a:fillRect l="-2247" t="-14286" b="-30952"/>
                </a:stretch>
              </a:blipFill>
            </p:spPr>
            <p:txBody>
              <a:bodyPr/>
              <a:lstStyle/>
              <a:p>
                <a:r>
                  <a:rPr lang="en-KE">
                    <a:noFill/>
                  </a:rPr>
                  <a:t> </a:t>
                </a:r>
              </a:p>
            </p:txBody>
          </p:sp>
        </mc:Fallback>
      </mc:AlternateContent>
      <p:sp>
        <p:nvSpPr>
          <p:cNvPr id="7" name="TextBox 6">
            <a:extLst>
              <a:ext uri="{FF2B5EF4-FFF2-40B4-BE49-F238E27FC236}">
                <a16:creationId xmlns:a16="http://schemas.microsoft.com/office/drawing/2014/main" id="{35EC7308-0A33-36F3-EB81-BB2D9A7A9DCD}"/>
              </a:ext>
            </a:extLst>
          </p:cNvPr>
          <p:cNvSpPr txBox="1"/>
          <p:nvPr/>
        </p:nvSpPr>
        <p:spPr>
          <a:xfrm>
            <a:off x="4798880" y="1942181"/>
            <a:ext cx="1744349" cy="523220"/>
          </a:xfrm>
          <a:prstGeom prst="rect">
            <a:avLst/>
          </a:prstGeom>
          <a:noFill/>
        </p:spPr>
        <p:txBody>
          <a:bodyPr wrap="square" rtlCol="0">
            <a:spAutoFit/>
          </a:bodyPr>
          <a:lstStyle/>
          <a:p>
            <a:pPr algn="ctr"/>
            <a:r>
              <a:rPr lang="en-GB" sz="2800" dirty="0">
                <a:latin typeface="EzzoBook" panose="02000506020000020004" pitchFamily="50" charset="0"/>
              </a:rPr>
              <a:t>&lt; 5mm</a:t>
            </a:r>
          </a:p>
        </p:txBody>
      </p:sp>
      <p:pic>
        <p:nvPicPr>
          <p:cNvPr id="8" name="Picture 2" descr="Image result for plastic beach bottle">
            <a:extLst>
              <a:ext uri="{FF2B5EF4-FFF2-40B4-BE49-F238E27FC236}">
                <a16:creationId xmlns:a16="http://schemas.microsoft.com/office/drawing/2014/main" id="{B0A1B11A-8398-8A17-6130-ED9365A6B8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598" r="762"/>
          <a:stretch/>
        </p:blipFill>
        <p:spPr bwMode="auto">
          <a:xfrm>
            <a:off x="246853" y="2396399"/>
            <a:ext cx="2577418" cy="2577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4A23F4-50A9-A153-B752-D01532BF9C44}"/>
              </a:ext>
            </a:extLst>
          </p:cNvPr>
          <p:cNvSpPr txBox="1"/>
          <p:nvPr/>
        </p:nvSpPr>
        <p:spPr>
          <a:xfrm>
            <a:off x="456570" y="1456330"/>
            <a:ext cx="2157984" cy="646331"/>
          </a:xfrm>
          <a:prstGeom prst="rect">
            <a:avLst/>
          </a:prstGeom>
          <a:noFill/>
        </p:spPr>
        <p:txBody>
          <a:bodyPr wrap="square" rtlCol="0">
            <a:spAutoFit/>
          </a:bodyPr>
          <a:lstStyle/>
          <a:p>
            <a:pPr algn="ctr"/>
            <a:r>
              <a:rPr lang="en-GB" sz="3600" b="1" dirty="0">
                <a:solidFill>
                  <a:srgbClr val="0097CE"/>
                </a:solidFill>
                <a:latin typeface="EzzoBook" panose="02000506020000020004" pitchFamily="50" charset="0"/>
              </a:rPr>
              <a:t>Macro</a:t>
            </a:r>
          </a:p>
        </p:txBody>
      </p:sp>
      <p:sp>
        <p:nvSpPr>
          <p:cNvPr id="11" name="TextBox 10">
            <a:extLst>
              <a:ext uri="{FF2B5EF4-FFF2-40B4-BE49-F238E27FC236}">
                <a16:creationId xmlns:a16="http://schemas.microsoft.com/office/drawing/2014/main" id="{A1E0BDD0-8815-0A1E-EA1A-59584DBAD9ED}"/>
              </a:ext>
            </a:extLst>
          </p:cNvPr>
          <p:cNvSpPr txBox="1"/>
          <p:nvPr/>
        </p:nvSpPr>
        <p:spPr>
          <a:xfrm>
            <a:off x="4752814" y="1475696"/>
            <a:ext cx="1836480" cy="646331"/>
          </a:xfrm>
          <a:prstGeom prst="rect">
            <a:avLst/>
          </a:prstGeom>
          <a:noFill/>
        </p:spPr>
        <p:txBody>
          <a:bodyPr wrap="square" rtlCol="0">
            <a:spAutoFit/>
          </a:bodyPr>
          <a:lstStyle/>
          <a:p>
            <a:pPr algn="ctr"/>
            <a:r>
              <a:rPr lang="en-GB" sz="3600" b="1" dirty="0">
                <a:solidFill>
                  <a:srgbClr val="0097CE"/>
                </a:solidFill>
                <a:latin typeface="EzzoBook" panose="02000506020000020004" pitchFamily="50" charset="0"/>
              </a:rPr>
              <a:t>Micro</a:t>
            </a:r>
          </a:p>
        </p:txBody>
      </p:sp>
      <p:sp>
        <p:nvSpPr>
          <p:cNvPr id="12" name="TextBox 11">
            <a:extLst>
              <a:ext uri="{FF2B5EF4-FFF2-40B4-BE49-F238E27FC236}">
                <a16:creationId xmlns:a16="http://schemas.microsoft.com/office/drawing/2014/main" id="{9386044D-0086-165E-4C92-735ECD4066E7}"/>
              </a:ext>
            </a:extLst>
          </p:cNvPr>
          <p:cNvSpPr txBox="1"/>
          <p:nvPr/>
        </p:nvSpPr>
        <p:spPr>
          <a:xfrm>
            <a:off x="9222486" y="1456329"/>
            <a:ext cx="1836480" cy="646331"/>
          </a:xfrm>
          <a:prstGeom prst="rect">
            <a:avLst/>
          </a:prstGeom>
          <a:noFill/>
        </p:spPr>
        <p:txBody>
          <a:bodyPr wrap="square" rtlCol="0">
            <a:spAutoFit/>
          </a:bodyPr>
          <a:lstStyle/>
          <a:p>
            <a:pPr algn="ctr"/>
            <a:r>
              <a:rPr lang="en-GB" sz="3600" b="1" dirty="0">
                <a:solidFill>
                  <a:srgbClr val="0097CE"/>
                </a:solidFill>
                <a:latin typeface="EzzoBook" panose="02000506020000020004" pitchFamily="50" charset="0"/>
              </a:rPr>
              <a:t>Nano</a:t>
            </a:r>
          </a:p>
        </p:txBody>
      </p:sp>
      <p:pic>
        <p:nvPicPr>
          <p:cNvPr id="13" name="Picture 12" descr="A close-up of a cloud&#10;&#10;Description automatically generated">
            <a:extLst>
              <a:ext uri="{FF2B5EF4-FFF2-40B4-BE49-F238E27FC236}">
                <a16:creationId xmlns:a16="http://schemas.microsoft.com/office/drawing/2014/main" id="{2A0C9BD5-30CD-93A5-ED12-0551C38F25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377150" y="2717247"/>
            <a:ext cx="2578937" cy="1934203"/>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4D49429-FB1F-DA3F-223A-203F8DFDFACC}"/>
                  </a:ext>
                </a:extLst>
              </p:cNvPr>
              <p:cNvSpPr txBox="1"/>
              <p:nvPr/>
            </p:nvSpPr>
            <p:spPr>
              <a:xfrm>
                <a:off x="3581851" y="5190285"/>
                <a:ext cx="2434054" cy="1200329"/>
              </a:xfrm>
              <a:prstGeom prst="rect">
                <a:avLst/>
              </a:prstGeom>
              <a:noFill/>
            </p:spPr>
            <p:txBody>
              <a:bodyPr wrap="square" rtlCol="0">
                <a:spAutoFit/>
              </a:bodyPr>
              <a:lstStyle/>
              <a:p>
                <a:r>
                  <a:rPr lang="en-GB" dirty="0">
                    <a:latin typeface="EzzoBook" panose="02000506020000020004" pitchFamily="2" charset="0"/>
                  </a:rPr>
                  <a:t>Light microscope image of polystyrene beads 20-5 </a:t>
                </a:r>
                <a14:m>
                  <m:oMath xmlns:m="http://schemas.openxmlformats.org/officeDocument/2006/math">
                    <m:r>
                      <a:rPr lang="en-GB" sz="1800" i="1" smtClean="0">
                        <a:latin typeface="Cambria Math" panose="02040503050406030204" pitchFamily="18" charset="0"/>
                        <a:ea typeface="Cambria Math" panose="02040503050406030204" pitchFamily="18" charset="0"/>
                      </a:rPr>
                      <m:t>𝜇</m:t>
                    </m:r>
                  </m:oMath>
                </a14:m>
                <a:r>
                  <a:rPr lang="en-GB" sz="1800" dirty="0">
                    <a:latin typeface="EzzoBook" panose="02000506020000020004" pitchFamily="2" charset="0"/>
                  </a:rPr>
                  <a:t>m in size</a:t>
                </a:r>
                <a:endParaRPr lang="en-GB" dirty="0">
                  <a:latin typeface="EzzoBook" panose="02000506020000020004" pitchFamily="2" charset="0"/>
                </a:endParaRPr>
              </a:p>
            </p:txBody>
          </p:sp>
        </mc:Choice>
        <mc:Fallback xmlns="">
          <p:sp>
            <p:nvSpPr>
              <p:cNvPr id="14" name="TextBox 13">
                <a:extLst>
                  <a:ext uri="{FF2B5EF4-FFF2-40B4-BE49-F238E27FC236}">
                    <a16:creationId xmlns:a16="http://schemas.microsoft.com/office/drawing/2014/main" id="{74D49429-FB1F-DA3F-223A-203F8DFDFACC}"/>
                  </a:ext>
                </a:extLst>
              </p:cNvPr>
              <p:cNvSpPr txBox="1">
                <a:spLocks noRot="1" noChangeAspect="1" noMove="1" noResize="1" noEditPoints="1" noAdjustHandles="1" noChangeArrowheads="1" noChangeShapeType="1" noTextEdit="1"/>
              </p:cNvSpPr>
              <p:nvPr/>
            </p:nvSpPr>
            <p:spPr>
              <a:xfrm>
                <a:off x="3581851" y="5190285"/>
                <a:ext cx="2434054" cy="1200329"/>
              </a:xfrm>
              <a:prstGeom prst="rect">
                <a:avLst/>
              </a:prstGeom>
              <a:blipFill>
                <a:blip r:embed="rId6"/>
                <a:stretch>
                  <a:fillRect l="-2604" t="-2083" b="-6250"/>
                </a:stretch>
              </a:blipFill>
            </p:spPr>
            <p:txBody>
              <a:bodyPr/>
              <a:lstStyle/>
              <a:p>
                <a:r>
                  <a:rPr lang="en-K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DC007D7-2056-CA1E-C4EA-6F05A5B08F1C}"/>
                  </a:ext>
                </a:extLst>
              </p:cNvPr>
              <p:cNvSpPr txBox="1"/>
              <p:nvPr/>
            </p:nvSpPr>
            <p:spPr>
              <a:xfrm>
                <a:off x="9482141" y="1942181"/>
                <a:ext cx="2187319" cy="523220"/>
              </a:xfrm>
              <a:prstGeom prst="rect">
                <a:avLst/>
              </a:prstGeom>
              <a:noFill/>
            </p:spPr>
            <p:txBody>
              <a:bodyPr wrap="square" rtlCol="0">
                <a:spAutoFit/>
              </a:bodyPr>
              <a:lstStyle/>
              <a:p>
                <a:r>
                  <a:rPr lang="en-GB" sz="2800" dirty="0">
                    <a:latin typeface="EzzoBook" panose="02000506020000020004"/>
                  </a:rPr>
                  <a:t>&lt;1 </a:t>
                </a:r>
                <a14:m>
                  <m:oMath xmlns:m="http://schemas.openxmlformats.org/officeDocument/2006/math">
                    <m:r>
                      <a:rPr lang="en-GB" sz="2800" i="1" smtClean="0">
                        <a:latin typeface="Cambria Math" panose="02040503050406030204" pitchFamily="18" charset="0"/>
                        <a:ea typeface="Cambria Math" panose="02040503050406030204" pitchFamily="18" charset="0"/>
                      </a:rPr>
                      <m:t>𝜇</m:t>
                    </m:r>
                  </m:oMath>
                </a14:m>
                <a:r>
                  <a:rPr lang="en-GB" sz="2800" dirty="0">
                    <a:latin typeface="EzzoBook" panose="02000506020000020004"/>
                  </a:rPr>
                  <a:t>m</a:t>
                </a:r>
                <a:endParaRPr lang="en-GB" sz="2800" dirty="0">
                  <a:solidFill>
                    <a:srgbClr val="E0523E"/>
                  </a:solidFill>
                  <a:latin typeface="EzzoBook" panose="02000506020000020004"/>
                </a:endParaRPr>
              </a:p>
            </p:txBody>
          </p:sp>
        </mc:Choice>
        <mc:Fallback xmlns="">
          <p:sp>
            <p:nvSpPr>
              <p:cNvPr id="15" name="TextBox 14">
                <a:extLst>
                  <a:ext uri="{FF2B5EF4-FFF2-40B4-BE49-F238E27FC236}">
                    <a16:creationId xmlns:a16="http://schemas.microsoft.com/office/drawing/2014/main" id="{DDC007D7-2056-CA1E-C4EA-6F05A5B08F1C}"/>
                  </a:ext>
                </a:extLst>
              </p:cNvPr>
              <p:cNvSpPr txBox="1">
                <a:spLocks noRot="1" noChangeAspect="1" noMove="1" noResize="1" noEditPoints="1" noAdjustHandles="1" noChangeArrowheads="1" noChangeShapeType="1" noTextEdit="1"/>
              </p:cNvSpPr>
              <p:nvPr/>
            </p:nvSpPr>
            <p:spPr>
              <a:xfrm>
                <a:off x="9482141" y="1942181"/>
                <a:ext cx="2187319" cy="523220"/>
              </a:xfrm>
              <a:prstGeom prst="rect">
                <a:avLst/>
              </a:prstGeom>
              <a:blipFill>
                <a:blip r:embed="rId7"/>
                <a:stretch>
                  <a:fillRect l="-5780" t="-14634" b="-34146"/>
                </a:stretch>
              </a:blipFill>
            </p:spPr>
            <p:txBody>
              <a:bodyPr/>
              <a:lstStyle/>
              <a:p>
                <a:r>
                  <a:rPr lang="en-KE">
                    <a:noFill/>
                  </a:rPr>
                  <a:t> </a:t>
                </a:r>
              </a:p>
            </p:txBody>
          </p:sp>
        </mc:Fallback>
      </mc:AlternateContent>
      <p:pic>
        <p:nvPicPr>
          <p:cNvPr id="16" name="Picture 15">
            <a:extLst>
              <a:ext uri="{FF2B5EF4-FFF2-40B4-BE49-F238E27FC236}">
                <a16:creationId xmlns:a16="http://schemas.microsoft.com/office/drawing/2014/main" id="{E7FA5253-EFB9-C1FB-7B50-E8F2AE8F7D11}"/>
              </a:ext>
            </a:extLst>
          </p:cNvPr>
          <p:cNvPicPr>
            <a:picLocks noChangeAspect="1"/>
          </p:cNvPicPr>
          <p:nvPr/>
        </p:nvPicPr>
        <p:blipFill>
          <a:blip r:embed="rId8"/>
          <a:stretch>
            <a:fillRect/>
          </a:stretch>
        </p:blipFill>
        <p:spPr>
          <a:xfrm>
            <a:off x="8595745" y="2407570"/>
            <a:ext cx="3089962" cy="2607155"/>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4F1C13B7-ADA6-0779-960E-A6BCA4608F8B}"/>
              </a:ext>
            </a:extLst>
          </p:cNvPr>
          <p:cNvSpPr txBox="1"/>
          <p:nvPr/>
        </p:nvSpPr>
        <p:spPr>
          <a:xfrm>
            <a:off x="8471618" y="5192751"/>
            <a:ext cx="3340637" cy="923330"/>
          </a:xfrm>
          <a:prstGeom prst="rect">
            <a:avLst/>
          </a:prstGeom>
          <a:noFill/>
        </p:spPr>
        <p:txBody>
          <a:bodyPr wrap="square" rtlCol="0">
            <a:spAutoFit/>
          </a:bodyPr>
          <a:lstStyle/>
          <a:p>
            <a:r>
              <a:rPr lang="en-GB" dirty="0">
                <a:latin typeface="EzzoBook" panose="02000506020000020004" pitchFamily="2" charset="0"/>
              </a:rPr>
              <a:t>SEM image of </a:t>
            </a:r>
            <a:r>
              <a:rPr lang="en-GB" dirty="0" err="1">
                <a:latin typeface="EzzoBook" panose="02000506020000020004" pitchFamily="2" charset="0"/>
              </a:rPr>
              <a:t>nanoplastic</a:t>
            </a:r>
            <a:r>
              <a:rPr lang="en-GB" dirty="0">
                <a:latin typeface="EzzoBook" panose="02000506020000020004" pitchFamily="2" charset="0"/>
              </a:rPr>
              <a:t> beads (Murray and </a:t>
            </a:r>
            <a:r>
              <a:rPr lang="en-GB" dirty="0" err="1">
                <a:latin typeface="EzzoBook" panose="02000506020000020004" pitchFamily="2" charset="0"/>
              </a:rPr>
              <a:t>Ormeci</a:t>
            </a:r>
            <a:r>
              <a:rPr lang="en-GB" dirty="0">
                <a:latin typeface="EzzoBook" panose="02000506020000020004" pitchFamily="2" charset="0"/>
              </a:rPr>
              <a:t>, 2020)</a:t>
            </a:r>
          </a:p>
        </p:txBody>
      </p:sp>
      <p:sp>
        <p:nvSpPr>
          <p:cNvPr id="18" name="TextBox 17">
            <a:extLst>
              <a:ext uri="{FF2B5EF4-FFF2-40B4-BE49-F238E27FC236}">
                <a16:creationId xmlns:a16="http://schemas.microsoft.com/office/drawing/2014/main" id="{7F419F8F-E824-4AB5-0740-1D3ACC9ACDE6}"/>
              </a:ext>
            </a:extLst>
          </p:cNvPr>
          <p:cNvSpPr txBox="1"/>
          <p:nvPr/>
        </p:nvSpPr>
        <p:spPr>
          <a:xfrm>
            <a:off x="5717118" y="5202974"/>
            <a:ext cx="2025086" cy="923330"/>
          </a:xfrm>
          <a:prstGeom prst="rect">
            <a:avLst/>
          </a:prstGeom>
          <a:noFill/>
        </p:spPr>
        <p:txBody>
          <a:bodyPr wrap="square" rtlCol="0">
            <a:spAutoFit/>
          </a:bodyPr>
          <a:lstStyle/>
          <a:p>
            <a:r>
              <a:rPr lang="en-GB" dirty="0">
                <a:latin typeface="EzzoBook" panose="02000506020000020004" pitchFamily="2" charset="0"/>
              </a:rPr>
              <a:t>Polycotton fibres, x70 magnification</a:t>
            </a:r>
          </a:p>
        </p:txBody>
      </p:sp>
      <p:pic>
        <p:nvPicPr>
          <p:cNvPr id="19" name="Picture 18" descr="Close-up of white hair&#10;&#10;Description automatically generated">
            <a:extLst>
              <a:ext uri="{FF2B5EF4-FFF2-40B4-BE49-F238E27FC236}">
                <a16:creationId xmlns:a16="http://schemas.microsoft.com/office/drawing/2014/main" id="{66FB4DB4-26A7-81B5-5224-8E6149A037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5394751" y="2729937"/>
            <a:ext cx="2578936" cy="1934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5179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0A209-5555-3A06-0B21-531B2AC1D51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C35D185-1E7B-FF38-B95B-338BEE2C0A74}"/>
              </a:ext>
            </a:extLst>
          </p:cNvPr>
          <p:cNvSpPr/>
          <p:nvPr/>
        </p:nvSpPr>
        <p:spPr>
          <a:xfrm>
            <a:off x="-220135" y="467386"/>
            <a:ext cx="6502401"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3B9BBCEC-B8C3-5DBF-3DA8-75FE416B0728}"/>
              </a:ext>
            </a:extLst>
          </p:cNvPr>
          <p:cNvSpPr>
            <a:spLocks noGrp="1"/>
          </p:cNvSpPr>
          <p:nvPr>
            <p:ph type="title"/>
          </p:nvPr>
        </p:nvSpPr>
        <p:spPr>
          <a:xfrm>
            <a:off x="246853" y="630797"/>
            <a:ext cx="6035413" cy="498367"/>
          </a:xfrm>
        </p:spPr>
        <p:txBody>
          <a:bodyPr/>
          <a:lstStyle/>
          <a:p>
            <a:r>
              <a:rPr lang="en-GB" sz="2800" dirty="0">
                <a:solidFill>
                  <a:schemeClr val="bg1"/>
                </a:solidFill>
                <a:latin typeface="EzzoBlack" panose="02000506020000020004" pitchFamily="2" charset="0"/>
              </a:rPr>
              <a:t>Plastic pollution size categories</a:t>
            </a:r>
            <a:endParaRPr lang="en-KE" sz="2800" dirty="0">
              <a:solidFill>
                <a:schemeClr val="bg1"/>
              </a:solidFill>
              <a:latin typeface="EzzoBlack" panose="02000506020000020004" pitchFamily="2"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5E69EF1-6027-96CE-5542-109393525BAE}"/>
                  </a:ext>
                </a:extLst>
              </p:cNvPr>
              <p:cNvSpPr txBox="1"/>
              <p:nvPr/>
            </p:nvSpPr>
            <p:spPr>
              <a:xfrm>
                <a:off x="246853" y="1515817"/>
                <a:ext cx="11415387" cy="4893647"/>
              </a:xfrm>
              <a:prstGeom prst="rect">
                <a:avLst/>
              </a:prstGeom>
              <a:noFill/>
            </p:spPr>
            <p:txBody>
              <a:bodyPr wrap="square" rtlCol="0">
                <a:spAutoFit/>
              </a:bodyPr>
              <a:lstStyle/>
              <a:p>
                <a:pPr marL="571500" indent="-571500">
                  <a:buFont typeface="Arial" panose="020B0604020202020204" pitchFamily="34" charset="0"/>
                  <a:buChar char="•"/>
                </a:pPr>
                <a:r>
                  <a:rPr lang="en-GB" sz="3200" dirty="0">
                    <a:latin typeface="EzzoBook" panose="02000506020000020004" pitchFamily="2" charset="0"/>
                  </a:rPr>
                  <a:t>There is no standard measurement size for microplastics. </a:t>
                </a:r>
              </a:p>
              <a:p>
                <a:pPr marL="571500" indent="-571500">
                  <a:buFont typeface="Arial" panose="020B0604020202020204" pitchFamily="34" charset="0"/>
                  <a:buChar char="•"/>
                </a:pPr>
                <a:r>
                  <a:rPr lang="en-GB" sz="3200" dirty="0">
                    <a:latin typeface="EzzoBook" panose="02000506020000020004" pitchFamily="2" charset="0"/>
                  </a:rPr>
                  <a:t>However, where seawater microplastics are concerned it is not uncommon to use zooplankton nets of 200-400 </a:t>
                </a:r>
                <a14:m>
                  <m:oMath xmlns:m="http://schemas.openxmlformats.org/officeDocument/2006/math">
                    <m:r>
                      <a:rPr lang="en-GB" sz="3200" i="1" smtClean="0">
                        <a:latin typeface="Cambria Math" panose="02040503050406030204" pitchFamily="18" charset="0"/>
                        <a:ea typeface="Cambria Math" panose="02040503050406030204" pitchFamily="18" charset="0"/>
                      </a:rPr>
                      <m:t>𝜇</m:t>
                    </m:r>
                  </m:oMath>
                </a14:m>
                <a:r>
                  <a:rPr lang="en-GB" sz="3200" dirty="0">
                    <a:latin typeface="EzzoBook" panose="02000506020000020004" pitchFamily="2" charset="0"/>
                  </a:rPr>
                  <a:t>m net size (Green et al., 2018).</a:t>
                </a:r>
              </a:p>
              <a:p>
                <a:pPr marL="571500" indent="-571500">
                  <a:buFont typeface="Arial" panose="020B0604020202020204" pitchFamily="34" charset="0"/>
                  <a:buChar char="•"/>
                </a:pPr>
                <a:r>
                  <a:rPr lang="en-GB" sz="3200" dirty="0">
                    <a:latin typeface="EzzoBook" panose="02000506020000020004" pitchFamily="2" charset="0"/>
                  </a:rPr>
                  <a:t>However, bongo nets (&gt;500 </a:t>
                </a:r>
                <a14:m>
                  <m:oMath xmlns:m="http://schemas.openxmlformats.org/officeDocument/2006/math">
                    <m:r>
                      <a:rPr lang="en-GB" sz="3200" i="1" smtClean="0">
                        <a:latin typeface="Cambria Math" panose="02040503050406030204" pitchFamily="18" charset="0"/>
                        <a:ea typeface="Cambria Math" panose="02040503050406030204" pitchFamily="18" charset="0"/>
                      </a:rPr>
                      <m:t>𝜇</m:t>
                    </m:r>
                  </m:oMath>
                </a14:m>
                <a:r>
                  <a:rPr lang="en-GB" sz="3200" dirty="0">
                    <a:latin typeface="EzzoBook" panose="02000506020000020004" pitchFamily="2" charset="0"/>
                  </a:rPr>
                  <a:t>m) and manta nets (&gt;300 </a:t>
                </a:r>
                <a14:m>
                  <m:oMath xmlns:m="http://schemas.openxmlformats.org/officeDocument/2006/math">
                    <m:r>
                      <a:rPr lang="en-GB" sz="3200" i="1">
                        <a:latin typeface="Cambria Math" panose="02040503050406030204" pitchFamily="18" charset="0"/>
                        <a:ea typeface="Cambria Math" panose="02040503050406030204" pitchFamily="18" charset="0"/>
                      </a:rPr>
                      <m:t>𝜇</m:t>
                    </m:r>
                  </m:oMath>
                </a14:m>
                <a:r>
                  <a:rPr lang="en-GB" sz="3200" dirty="0">
                    <a:latin typeface="EzzoBook" panose="02000506020000020004" pitchFamily="2" charset="0"/>
                  </a:rPr>
                  <a:t>m) have also been used.</a:t>
                </a:r>
              </a:p>
              <a:p>
                <a:pPr marL="571500" indent="-571500">
                  <a:buFont typeface="Arial" panose="020B0604020202020204" pitchFamily="34" charset="0"/>
                  <a:buChar char="•"/>
                </a:pPr>
                <a:r>
                  <a:rPr lang="en-GB" sz="3200" dirty="0">
                    <a:latin typeface="EzzoBook" panose="02000506020000020004" pitchFamily="2" charset="0"/>
                  </a:rPr>
                  <a:t>Green et al. (2018) argues that this underestimates microplastics and that 1 litre grab sampling is better.</a:t>
                </a:r>
                <a:endParaRPr lang="en-GB" sz="3200" dirty="0">
                  <a:latin typeface="EzzoBook" panose="02000506020000020004"/>
                </a:endParaRPr>
              </a:p>
              <a:p>
                <a:endParaRPr lang="en-GB" sz="2400" dirty="0"/>
              </a:p>
            </p:txBody>
          </p:sp>
        </mc:Choice>
        <mc:Fallback xmlns="">
          <p:sp>
            <p:nvSpPr>
              <p:cNvPr id="3" name="TextBox 2">
                <a:extLst>
                  <a:ext uri="{FF2B5EF4-FFF2-40B4-BE49-F238E27FC236}">
                    <a16:creationId xmlns:a16="http://schemas.microsoft.com/office/drawing/2014/main" id="{95E69EF1-6027-96CE-5542-109393525BAE}"/>
                  </a:ext>
                </a:extLst>
              </p:cNvPr>
              <p:cNvSpPr txBox="1">
                <a:spLocks noRot="1" noChangeAspect="1" noMove="1" noResize="1" noEditPoints="1" noAdjustHandles="1" noChangeArrowheads="1" noChangeShapeType="1" noTextEdit="1"/>
              </p:cNvSpPr>
              <p:nvPr/>
            </p:nvSpPr>
            <p:spPr>
              <a:xfrm>
                <a:off x="246853" y="1515817"/>
                <a:ext cx="11415387" cy="4893647"/>
              </a:xfrm>
              <a:prstGeom prst="rect">
                <a:avLst/>
              </a:prstGeom>
              <a:blipFill>
                <a:blip r:embed="rId3"/>
                <a:stretch>
                  <a:fillRect l="-1222" t="-1554"/>
                </a:stretch>
              </a:blipFill>
            </p:spPr>
            <p:txBody>
              <a:bodyPr/>
              <a:lstStyle/>
              <a:p>
                <a:r>
                  <a:rPr lang="en-KE">
                    <a:noFill/>
                  </a:rPr>
                  <a:t> </a:t>
                </a:r>
              </a:p>
            </p:txBody>
          </p:sp>
        </mc:Fallback>
      </mc:AlternateContent>
    </p:spTree>
    <p:extLst>
      <p:ext uri="{BB962C8B-B14F-4D97-AF65-F5344CB8AC3E}">
        <p14:creationId xmlns:p14="http://schemas.microsoft.com/office/powerpoint/2010/main" val="2855940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3D918-D010-84EE-C3E7-67CD3CC46C3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DFF84CC-D5DE-6F33-047A-49C3DF243402}"/>
              </a:ext>
            </a:extLst>
          </p:cNvPr>
          <p:cNvSpPr/>
          <p:nvPr/>
        </p:nvSpPr>
        <p:spPr>
          <a:xfrm>
            <a:off x="-220135" y="467386"/>
            <a:ext cx="6756402" cy="804531"/>
          </a:xfrm>
          <a:prstGeom prst="rect">
            <a:avLst/>
          </a:prstGeom>
          <a:solidFill>
            <a:srgbClr val="0097CE"/>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KE" dirty="0"/>
          </a:p>
        </p:txBody>
      </p:sp>
      <p:sp>
        <p:nvSpPr>
          <p:cNvPr id="2" name="Title 1">
            <a:extLst>
              <a:ext uri="{FF2B5EF4-FFF2-40B4-BE49-F238E27FC236}">
                <a16:creationId xmlns:a16="http://schemas.microsoft.com/office/drawing/2014/main" id="{5535E0C1-2BB8-89F0-1763-BA3175935F2E}"/>
              </a:ext>
            </a:extLst>
          </p:cNvPr>
          <p:cNvSpPr>
            <a:spLocks noGrp="1"/>
          </p:cNvSpPr>
          <p:nvPr>
            <p:ph type="title"/>
          </p:nvPr>
        </p:nvSpPr>
        <p:spPr>
          <a:xfrm>
            <a:off x="246853" y="630797"/>
            <a:ext cx="6035413" cy="498367"/>
          </a:xfrm>
        </p:spPr>
        <p:txBody>
          <a:bodyPr/>
          <a:lstStyle/>
          <a:p>
            <a:pPr algn="ctr"/>
            <a:r>
              <a:rPr lang="en-GB" sz="2800" dirty="0">
                <a:solidFill>
                  <a:schemeClr val="bg1"/>
                </a:solidFill>
                <a:latin typeface="EzzoBlack" panose="02000506020000020004" pitchFamily="2" charset="0"/>
              </a:rPr>
              <a:t>Types of microplastics | Overview</a:t>
            </a:r>
          </a:p>
        </p:txBody>
      </p:sp>
      <p:sp>
        <p:nvSpPr>
          <p:cNvPr id="4" name="TextBox 3">
            <a:extLst>
              <a:ext uri="{FF2B5EF4-FFF2-40B4-BE49-F238E27FC236}">
                <a16:creationId xmlns:a16="http://schemas.microsoft.com/office/drawing/2014/main" id="{7A03031B-C8DD-1338-AF74-D950786370F2}"/>
              </a:ext>
            </a:extLst>
          </p:cNvPr>
          <p:cNvSpPr txBox="1"/>
          <p:nvPr/>
        </p:nvSpPr>
        <p:spPr>
          <a:xfrm>
            <a:off x="0" y="1435328"/>
            <a:ext cx="12067555" cy="1292662"/>
          </a:xfrm>
          <a:prstGeom prst="rect">
            <a:avLst/>
          </a:prstGeom>
          <a:noFill/>
        </p:spPr>
        <p:txBody>
          <a:bodyPr wrap="square" rtlCol="0">
            <a:spAutoFit/>
          </a:bodyPr>
          <a:lstStyle/>
          <a:p>
            <a:pPr eaLnBrk="0" fontAlgn="base" hangingPunct="0">
              <a:spcBef>
                <a:spcPct val="0"/>
              </a:spcBef>
              <a:spcAft>
                <a:spcPct val="0"/>
              </a:spcAft>
            </a:pPr>
            <a:r>
              <a:rPr lang="fr-FR" altLang="en-US" sz="2000" b="1" dirty="0">
                <a:solidFill>
                  <a:srgbClr val="0097CE"/>
                </a:solidFill>
                <a:latin typeface="EzzoBook" panose="02000506020000020004" pitchFamily="2" charset="0"/>
                <a:ea typeface="Times New Roman" panose="02020603050405020304" pitchFamily="18" charset="0"/>
                <a:cs typeface="Times New Roman" panose="02020603050405020304" pitchFamily="18" charset="0"/>
              </a:rPr>
              <a:t>PRIMARY MICROPLASTICS</a:t>
            </a:r>
            <a:r>
              <a:rPr lang="fr-FR" altLang="en-US" sz="2000" b="1" dirty="0">
                <a:solidFill>
                  <a:prstClr val="black"/>
                </a:solidFill>
                <a:latin typeface="EzzoBook" panose="02000506020000020004" pitchFamily="2" charset="0"/>
                <a:ea typeface="Times New Roman" panose="02020603050405020304" pitchFamily="18" charset="0"/>
                <a:cs typeface="Times New Roman" panose="02020603050405020304" pitchFamily="18" charset="0"/>
              </a:rPr>
              <a:t>: </a:t>
            </a:r>
            <a:r>
              <a:rPr lang="fr-FR" altLang="en-US" sz="2000" dirty="0" err="1">
                <a:solidFill>
                  <a:srgbClr val="000000"/>
                </a:solidFill>
                <a:latin typeface="EzzoBook" panose="02000506020000020004" pitchFamily="2" charset="0"/>
                <a:ea typeface="Calibri" panose="020F0502020204030204" pitchFamily="34" charset="0"/>
                <a:cs typeface="Times New Roman" panose="02020603050405020304" pitchFamily="18" charset="0"/>
              </a:rPr>
              <a:t>Those</a:t>
            </a:r>
            <a:r>
              <a:rPr lang="fr-FR" altLang="en-US" sz="2000" dirty="0">
                <a:solidFill>
                  <a:srgbClr val="000000"/>
                </a:solidFill>
                <a:latin typeface="EzzoBook" panose="02000506020000020004" pitchFamily="2" charset="0"/>
                <a:ea typeface="Calibri" panose="020F0502020204030204" pitchFamily="34" charset="0"/>
                <a:cs typeface="Times New Roman" panose="02020603050405020304" pitchFamily="18" charset="0"/>
              </a:rPr>
              <a:t> </a:t>
            </a:r>
            <a:r>
              <a:rPr lang="fr-FR" altLang="en-US" sz="2000" dirty="0" err="1">
                <a:solidFill>
                  <a:srgbClr val="000000"/>
                </a:solidFill>
                <a:latin typeface="EzzoBook" panose="02000506020000020004" pitchFamily="2" charset="0"/>
                <a:ea typeface="Calibri" panose="020F0502020204030204" pitchFamily="34" charset="0"/>
                <a:cs typeface="Times New Roman" panose="02020603050405020304" pitchFamily="18" charset="0"/>
              </a:rPr>
              <a:t>which</a:t>
            </a:r>
            <a:r>
              <a:rPr lang="fr-FR" altLang="en-US" sz="2000" dirty="0">
                <a:solidFill>
                  <a:srgbClr val="000000"/>
                </a:solidFill>
                <a:latin typeface="EzzoBook" panose="02000506020000020004" pitchFamily="2" charset="0"/>
                <a:ea typeface="Calibri" panose="020F0502020204030204" pitchFamily="34" charset="0"/>
                <a:cs typeface="Times New Roman" panose="02020603050405020304" pitchFamily="18" charset="0"/>
              </a:rPr>
              <a:t> enter the marine </a:t>
            </a:r>
            <a:r>
              <a:rPr lang="fr-FR" altLang="en-US" sz="2000" dirty="0" err="1">
                <a:solidFill>
                  <a:srgbClr val="000000"/>
                </a:solidFill>
                <a:latin typeface="EzzoBook" panose="02000506020000020004" pitchFamily="2" charset="0"/>
                <a:ea typeface="Calibri" panose="020F0502020204030204" pitchFamily="34" charset="0"/>
                <a:cs typeface="Times New Roman" panose="02020603050405020304" pitchFamily="18" charset="0"/>
              </a:rPr>
              <a:t>environment</a:t>
            </a:r>
            <a:r>
              <a:rPr lang="fr-FR" altLang="en-US" sz="2000" dirty="0">
                <a:solidFill>
                  <a:srgbClr val="000000"/>
                </a:solidFill>
                <a:latin typeface="EzzoBook" panose="02000506020000020004" pitchFamily="2" charset="0"/>
                <a:ea typeface="Calibri" panose="020F0502020204030204" pitchFamily="34" charset="0"/>
                <a:cs typeface="Times New Roman" panose="02020603050405020304" pitchFamily="18" charset="0"/>
              </a:rPr>
              <a:t> in </a:t>
            </a:r>
            <a:r>
              <a:rPr lang="fr-FR" altLang="en-US" sz="2000" dirty="0" err="1">
                <a:solidFill>
                  <a:srgbClr val="000000"/>
                </a:solidFill>
                <a:latin typeface="EzzoBook" panose="02000506020000020004" pitchFamily="2" charset="0"/>
                <a:ea typeface="Calibri" panose="020F0502020204030204" pitchFamily="34" charset="0"/>
                <a:cs typeface="Times New Roman" panose="02020603050405020304" pitchFamily="18" charset="0"/>
              </a:rPr>
              <a:t>their</a:t>
            </a:r>
            <a:r>
              <a:rPr lang="fr-FR" altLang="en-US" sz="2000" dirty="0">
                <a:solidFill>
                  <a:srgbClr val="000000"/>
                </a:solidFill>
                <a:latin typeface="EzzoBook" panose="02000506020000020004" pitchFamily="2" charset="0"/>
                <a:ea typeface="Calibri" panose="020F0502020204030204" pitchFamily="34" charset="0"/>
                <a:cs typeface="Times New Roman" panose="02020603050405020304" pitchFamily="18" charset="0"/>
              </a:rPr>
              <a:t> « micro » size</a:t>
            </a:r>
          </a:p>
          <a:p>
            <a:pPr eaLnBrk="0" fontAlgn="base" hangingPunct="0">
              <a:spcBef>
                <a:spcPct val="0"/>
              </a:spcBef>
              <a:spcAft>
                <a:spcPct val="0"/>
              </a:spcAft>
            </a:pPr>
            <a:r>
              <a:rPr lang="fr-FR" altLang="en-US" sz="2000" b="1" dirty="0">
                <a:solidFill>
                  <a:srgbClr val="0097CE"/>
                </a:solidFill>
                <a:latin typeface="EzzoBook" panose="02000506020000020004" pitchFamily="2" charset="0"/>
                <a:ea typeface="Times New Roman" panose="02020603050405020304" pitchFamily="18" charset="0"/>
                <a:cs typeface="Times New Roman" panose="02020603050405020304" pitchFamily="18" charset="0"/>
              </a:rPr>
              <a:t>SECONDARY MICROPLASTICS</a:t>
            </a:r>
            <a:r>
              <a:rPr lang="fr-FR" altLang="en-US" sz="2000" b="1" dirty="0">
                <a:solidFill>
                  <a:prstClr val="black"/>
                </a:solidFill>
                <a:latin typeface="EzzoBook" panose="02000506020000020004" pitchFamily="2" charset="0"/>
                <a:ea typeface="Times New Roman" panose="02020603050405020304" pitchFamily="18" charset="0"/>
              </a:rPr>
              <a:t>: </a:t>
            </a:r>
            <a:r>
              <a:rPr lang="fr-FR" altLang="en-US" sz="2000" dirty="0" err="1">
                <a:solidFill>
                  <a:srgbClr val="000000"/>
                </a:solidFill>
                <a:latin typeface="EzzoBook" panose="02000506020000020004" pitchFamily="2" charset="0"/>
                <a:ea typeface="Calibri" panose="020F0502020204030204" pitchFamily="34" charset="0"/>
                <a:cs typeface="Times New Roman" panose="02020603050405020304" pitchFamily="18" charset="0"/>
              </a:rPr>
              <a:t>Resulting</a:t>
            </a:r>
            <a:r>
              <a:rPr lang="fr-FR" altLang="en-US" sz="2000" dirty="0">
                <a:solidFill>
                  <a:srgbClr val="000000"/>
                </a:solidFill>
                <a:latin typeface="EzzoBook" panose="02000506020000020004" pitchFamily="2" charset="0"/>
                <a:ea typeface="Calibri" panose="020F0502020204030204" pitchFamily="34" charset="0"/>
                <a:cs typeface="Times New Roman" panose="02020603050405020304" pitchFamily="18" charset="0"/>
              </a:rPr>
              <a:t> </a:t>
            </a:r>
            <a:r>
              <a:rPr lang="fr-FR" altLang="en-US" sz="2000" dirty="0" err="1">
                <a:solidFill>
                  <a:srgbClr val="000000"/>
                </a:solidFill>
                <a:latin typeface="EzzoBook" panose="02000506020000020004" pitchFamily="2" charset="0"/>
                <a:ea typeface="Calibri" panose="020F0502020204030204" pitchFamily="34" charset="0"/>
                <a:cs typeface="Times New Roman" panose="02020603050405020304" pitchFamily="18" charset="0"/>
              </a:rPr>
              <a:t>from</a:t>
            </a:r>
            <a:r>
              <a:rPr lang="fr-FR" altLang="en-US" sz="2000" dirty="0">
                <a:solidFill>
                  <a:srgbClr val="000000"/>
                </a:solidFill>
                <a:latin typeface="EzzoBook" panose="02000506020000020004" pitchFamily="2" charset="0"/>
                <a:ea typeface="Calibri" panose="020F0502020204030204" pitchFamily="34" charset="0"/>
                <a:cs typeface="Times New Roman" panose="02020603050405020304" pitchFamily="18" charset="0"/>
              </a:rPr>
              <a:t> the breakdown of </a:t>
            </a:r>
            <a:r>
              <a:rPr lang="fr-FR" altLang="en-US" sz="2000" dirty="0" err="1">
                <a:solidFill>
                  <a:srgbClr val="000000"/>
                </a:solidFill>
                <a:latin typeface="EzzoBook" panose="02000506020000020004" pitchFamily="2" charset="0"/>
                <a:ea typeface="Calibri" panose="020F0502020204030204" pitchFamily="34" charset="0"/>
                <a:cs typeface="Times New Roman" panose="02020603050405020304" pitchFamily="18" charset="0"/>
              </a:rPr>
              <a:t>larger</a:t>
            </a:r>
            <a:r>
              <a:rPr lang="fr-FR" altLang="en-US" sz="2000" dirty="0">
                <a:solidFill>
                  <a:srgbClr val="000000"/>
                </a:solidFill>
                <a:latin typeface="EzzoBook" panose="02000506020000020004" pitchFamily="2" charset="0"/>
                <a:ea typeface="Calibri" panose="020F0502020204030204" pitchFamily="34" charset="0"/>
                <a:cs typeface="Times New Roman" panose="02020603050405020304" pitchFamily="18" charset="0"/>
              </a:rPr>
              <a:t> plastics in the marine </a:t>
            </a:r>
            <a:r>
              <a:rPr lang="fr-FR" altLang="en-US" sz="2000" dirty="0" err="1">
                <a:solidFill>
                  <a:srgbClr val="000000"/>
                </a:solidFill>
                <a:latin typeface="EzzoBook" panose="02000506020000020004" pitchFamily="2" charset="0"/>
                <a:ea typeface="Calibri" panose="020F0502020204030204" pitchFamily="34" charset="0"/>
                <a:cs typeface="Times New Roman" panose="02020603050405020304" pitchFamily="18" charset="0"/>
              </a:rPr>
              <a:t>environment</a:t>
            </a:r>
            <a:endParaRPr lang="fr-FR" altLang="en-US" sz="2000" dirty="0">
              <a:solidFill>
                <a:prstClr val="black"/>
              </a:solidFill>
              <a:latin typeface="EzzoBook" panose="02000506020000020004" pitchFamily="2" charset="0"/>
              <a:ea typeface="Times New Roman" panose="02020603050405020304" pitchFamily="18" charset="0"/>
            </a:endParaRPr>
          </a:p>
          <a:p>
            <a:endParaRPr lang="en-KE" dirty="0"/>
          </a:p>
        </p:txBody>
      </p:sp>
      <p:pic>
        <p:nvPicPr>
          <p:cNvPr id="6" name="Picture 1" descr="See original image">
            <a:extLst>
              <a:ext uri="{FF2B5EF4-FFF2-40B4-BE49-F238E27FC236}">
                <a16:creationId xmlns:a16="http://schemas.microsoft.com/office/drawing/2014/main" id="{2CD3EA0B-0A18-6A13-8C7C-554F68082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879" b="24545"/>
          <a:stretch>
            <a:fillRect/>
          </a:stretch>
        </p:blipFill>
        <p:spPr bwMode="auto">
          <a:xfrm>
            <a:off x="494204" y="2612806"/>
            <a:ext cx="3341886" cy="14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See original image">
            <a:extLst>
              <a:ext uri="{FF2B5EF4-FFF2-40B4-BE49-F238E27FC236}">
                <a16:creationId xmlns:a16="http://schemas.microsoft.com/office/drawing/2014/main" id="{C14C0636-DFC0-239D-E5EF-EF44353CD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8" t="22951" r="368" b="19511"/>
          <a:stretch>
            <a:fillRect/>
          </a:stretch>
        </p:blipFill>
        <p:spPr bwMode="auto">
          <a:xfrm>
            <a:off x="4431849" y="2615095"/>
            <a:ext cx="3328302"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ee original image">
            <a:extLst>
              <a:ext uri="{FF2B5EF4-FFF2-40B4-BE49-F238E27FC236}">
                <a16:creationId xmlns:a16="http://schemas.microsoft.com/office/drawing/2014/main" id="{094EBFD8-C84C-9AA6-022E-430072B802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4127" y="4528120"/>
            <a:ext cx="3391402"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e original image">
            <a:extLst>
              <a:ext uri="{FF2B5EF4-FFF2-40B4-BE49-F238E27FC236}">
                <a16:creationId xmlns:a16="http://schemas.microsoft.com/office/drawing/2014/main" id="{933B01AE-1EBC-2BE3-7486-C0BAEEF38D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8" t="20921" r="298" b="22981"/>
          <a:stretch>
            <a:fillRect/>
          </a:stretch>
        </p:blipFill>
        <p:spPr bwMode="auto">
          <a:xfrm>
            <a:off x="8195372" y="4504673"/>
            <a:ext cx="3297196"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See original image">
            <a:extLst>
              <a:ext uri="{FF2B5EF4-FFF2-40B4-BE49-F238E27FC236}">
                <a16:creationId xmlns:a16="http://schemas.microsoft.com/office/drawing/2014/main" id="{3EFDD00E-29A5-5E97-9A9F-6EDDBCA827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3" t="15714" r="-63" b="20525"/>
          <a:stretch>
            <a:fillRect/>
          </a:stretch>
        </p:blipFill>
        <p:spPr bwMode="auto">
          <a:xfrm>
            <a:off x="523230" y="4528793"/>
            <a:ext cx="3392308" cy="144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4">
            <a:extLst>
              <a:ext uri="{FF2B5EF4-FFF2-40B4-BE49-F238E27FC236}">
                <a16:creationId xmlns:a16="http://schemas.microsoft.com/office/drawing/2014/main" id="{A28B608B-A33B-4721-0437-202AFFDC6E01}"/>
              </a:ext>
            </a:extLst>
          </p:cNvPr>
          <p:cNvSpPr>
            <a:spLocks noChangeArrowheads="1"/>
          </p:cNvSpPr>
          <p:nvPr/>
        </p:nvSpPr>
        <p:spPr bwMode="auto">
          <a:xfrm>
            <a:off x="1733137" y="4118493"/>
            <a:ext cx="8640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en-US" b="1" dirty="0">
                <a:solidFill>
                  <a:srgbClr val="0097CE"/>
                </a:solidFill>
                <a:latin typeface="EzzoLight" panose="02000506020000020004" pitchFamily="50" charset="0"/>
                <a:ea typeface="Times New Roman" panose="02020603050405020304" pitchFamily="18" charset="0"/>
                <a:cs typeface="Times New Roman" panose="02020603050405020304" pitchFamily="18" charset="0"/>
              </a:rPr>
              <a:t>Fibres</a:t>
            </a:r>
            <a:endParaRPr lang="en-GB" altLang="en-US" sz="1100" dirty="0">
              <a:solidFill>
                <a:prstClr val="black"/>
              </a:solidFill>
            </a:endParaRPr>
          </a:p>
        </p:txBody>
      </p:sp>
      <p:sp>
        <p:nvSpPr>
          <p:cNvPr id="12" name="Rectangle 17">
            <a:extLst>
              <a:ext uri="{FF2B5EF4-FFF2-40B4-BE49-F238E27FC236}">
                <a16:creationId xmlns:a16="http://schemas.microsoft.com/office/drawing/2014/main" id="{D9CFB6C0-D815-E040-F5E4-DFBE259CD52D}"/>
              </a:ext>
            </a:extLst>
          </p:cNvPr>
          <p:cNvSpPr>
            <a:spLocks noChangeArrowheads="1"/>
          </p:cNvSpPr>
          <p:nvPr/>
        </p:nvSpPr>
        <p:spPr bwMode="auto">
          <a:xfrm>
            <a:off x="5564903" y="4128127"/>
            <a:ext cx="10947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en-US" b="1" dirty="0">
                <a:solidFill>
                  <a:srgbClr val="0097CE"/>
                </a:solidFill>
                <a:latin typeface="EzzoLight" panose="02000506020000020004" pitchFamily="50" charset="0"/>
                <a:ea typeface="Times New Roman" panose="02020603050405020304" pitchFamily="18" charset="0"/>
                <a:cs typeface="Times New Roman" panose="02020603050405020304" pitchFamily="18" charset="0"/>
              </a:rPr>
              <a:t>Pellets</a:t>
            </a:r>
            <a:endParaRPr lang="en-GB" altLang="en-US" sz="1200" dirty="0">
              <a:solidFill>
                <a:prstClr val="black"/>
              </a:solidFill>
              <a:ea typeface="Times New Roman" panose="02020603050405020304" pitchFamily="18" charset="0"/>
            </a:endParaRPr>
          </a:p>
        </p:txBody>
      </p:sp>
      <p:sp>
        <p:nvSpPr>
          <p:cNvPr id="13" name="Rectangle 22">
            <a:extLst>
              <a:ext uri="{FF2B5EF4-FFF2-40B4-BE49-F238E27FC236}">
                <a16:creationId xmlns:a16="http://schemas.microsoft.com/office/drawing/2014/main" id="{2003B0C6-C1EF-AEBF-6B9C-2912094371F7}"/>
              </a:ext>
            </a:extLst>
          </p:cNvPr>
          <p:cNvSpPr>
            <a:spLocks noChangeArrowheads="1"/>
          </p:cNvSpPr>
          <p:nvPr/>
        </p:nvSpPr>
        <p:spPr bwMode="auto">
          <a:xfrm>
            <a:off x="5411765" y="6021282"/>
            <a:ext cx="15161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b="1" dirty="0">
                <a:solidFill>
                  <a:srgbClr val="0097CE"/>
                </a:solidFill>
                <a:latin typeface="EzzoLight" panose="02000506020000020004" pitchFamily="50" charset="0"/>
                <a:ea typeface="Times New Roman" panose="02020603050405020304" pitchFamily="18" charset="0"/>
                <a:cs typeface="Times New Roman" panose="02020603050405020304" pitchFamily="18" charset="0"/>
              </a:rPr>
              <a:t>Microbeads</a:t>
            </a:r>
            <a:endParaRPr lang="en-GB" altLang="en-US" sz="1100" dirty="0">
              <a:solidFill>
                <a:prstClr val="black"/>
              </a:solidFill>
            </a:endParaRPr>
          </a:p>
        </p:txBody>
      </p:sp>
      <p:sp>
        <p:nvSpPr>
          <p:cNvPr id="14" name="Rectangle 25">
            <a:extLst>
              <a:ext uri="{FF2B5EF4-FFF2-40B4-BE49-F238E27FC236}">
                <a16:creationId xmlns:a16="http://schemas.microsoft.com/office/drawing/2014/main" id="{3097F7BE-F462-14A9-F472-EA67C2FA760F}"/>
              </a:ext>
            </a:extLst>
          </p:cNvPr>
          <p:cNvSpPr>
            <a:spLocks noChangeArrowheads="1"/>
          </p:cNvSpPr>
          <p:nvPr/>
        </p:nvSpPr>
        <p:spPr bwMode="auto">
          <a:xfrm>
            <a:off x="9173722" y="6003022"/>
            <a:ext cx="14344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en-US" b="1" dirty="0">
                <a:solidFill>
                  <a:srgbClr val="0097CE"/>
                </a:solidFill>
                <a:latin typeface="EzzoLight" panose="02000506020000020004" pitchFamily="50" charset="0"/>
                <a:ea typeface="Times New Roman" panose="02020603050405020304" pitchFamily="18" charset="0"/>
                <a:cs typeface="Times New Roman" panose="02020603050405020304" pitchFamily="18" charset="0"/>
              </a:rPr>
              <a:t>Fragments</a:t>
            </a:r>
            <a:endParaRPr lang="en-GB" altLang="en-US" sz="1100" dirty="0">
              <a:solidFill>
                <a:prstClr val="black"/>
              </a:solidFill>
            </a:endParaRPr>
          </a:p>
        </p:txBody>
      </p:sp>
      <p:sp>
        <p:nvSpPr>
          <p:cNvPr id="15" name="Rectangle 14">
            <a:extLst>
              <a:ext uri="{FF2B5EF4-FFF2-40B4-BE49-F238E27FC236}">
                <a16:creationId xmlns:a16="http://schemas.microsoft.com/office/drawing/2014/main" id="{3BE1F9CB-1214-2D73-53DC-65A2E25DEAD7}"/>
              </a:ext>
            </a:extLst>
          </p:cNvPr>
          <p:cNvSpPr/>
          <p:nvPr/>
        </p:nvSpPr>
        <p:spPr>
          <a:xfrm>
            <a:off x="1802250" y="6009761"/>
            <a:ext cx="834267" cy="369332"/>
          </a:xfrm>
          <a:prstGeom prst="rect">
            <a:avLst/>
          </a:prstGeom>
        </p:spPr>
        <p:txBody>
          <a:bodyPr wrap="none">
            <a:spAutoFit/>
          </a:bodyPr>
          <a:lstStyle/>
          <a:p>
            <a:pPr eaLnBrk="0" fontAlgn="base" hangingPunct="0">
              <a:spcBef>
                <a:spcPct val="0"/>
              </a:spcBef>
              <a:spcAft>
                <a:spcPct val="0"/>
              </a:spcAft>
            </a:pPr>
            <a:r>
              <a:rPr lang="en-GB" altLang="en-US" b="1" dirty="0">
                <a:solidFill>
                  <a:srgbClr val="0097CE"/>
                </a:solidFill>
                <a:latin typeface="EzzoLight" panose="02000506020000020004" pitchFamily="50" charset="0"/>
                <a:ea typeface="Times New Roman" panose="02020603050405020304" pitchFamily="18" charset="0"/>
                <a:cs typeface="Times New Roman" panose="02020603050405020304" pitchFamily="18" charset="0"/>
              </a:rPr>
              <a:t>Foam</a:t>
            </a:r>
            <a:endParaRPr lang="en-GB" altLang="en-US" sz="1200" dirty="0">
              <a:solidFill>
                <a:prstClr val="black"/>
              </a:solidFill>
              <a:ea typeface="Times New Roman" panose="02020603050405020304" pitchFamily="18" charset="0"/>
            </a:endParaRPr>
          </a:p>
        </p:txBody>
      </p:sp>
      <p:pic>
        <p:nvPicPr>
          <p:cNvPr id="16" name="Picture 2" descr="Image result for plastic films microplastics">
            <a:extLst>
              <a:ext uri="{FF2B5EF4-FFF2-40B4-BE49-F238E27FC236}">
                <a16:creationId xmlns:a16="http://schemas.microsoft.com/office/drawing/2014/main" id="{8A2C9461-8985-E66C-20A0-488DE53726B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1552" b="16268"/>
          <a:stretch/>
        </p:blipFill>
        <p:spPr bwMode="auto">
          <a:xfrm>
            <a:off x="8195372" y="2615095"/>
            <a:ext cx="3391200" cy="144243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DCDCA37-DD28-0ACC-762B-56DC8EC87A4B}"/>
              </a:ext>
            </a:extLst>
          </p:cNvPr>
          <p:cNvSpPr/>
          <p:nvPr/>
        </p:nvSpPr>
        <p:spPr>
          <a:xfrm>
            <a:off x="9502337" y="4076992"/>
            <a:ext cx="777264" cy="369332"/>
          </a:xfrm>
          <a:prstGeom prst="rect">
            <a:avLst/>
          </a:prstGeom>
        </p:spPr>
        <p:txBody>
          <a:bodyPr wrap="none">
            <a:spAutoFit/>
          </a:bodyPr>
          <a:lstStyle/>
          <a:p>
            <a:pPr eaLnBrk="0" fontAlgn="base" hangingPunct="0">
              <a:spcBef>
                <a:spcPct val="0"/>
              </a:spcBef>
              <a:spcAft>
                <a:spcPct val="0"/>
              </a:spcAft>
            </a:pPr>
            <a:r>
              <a:rPr lang="en-GB" altLang="en-US" b="1" dirty="0">
                <a:solidFill>
                  <a:srgbClr val="0097CE"/>
                </a:solidFill>
                <a:latin typeface="EzzoLight" panose="02000506020000020004" pitchFamily="50" charset="0"/>
                <a:ea typeface="Times New Roman" panose="02020603050405020304" pitchFamily="18" charset="0"/>
                <a:cs typeface="Times New Roman" panose="02020603050405020304" pitchFamily="18" charset="0"/>
              </a:rPr>
              <a:t>Films</a:t>
            </a:r>
            <a:endParaRPr lang="en-GB" altLang="en-US" sz="1200" dirty="0">
              <a:solidFill>
                <a:prstClr val="black"/>
              </a:solidFill>
              <a:ea typeface="Times New Roman" panose="02020603050405020304" pitchFamily="18" charset="0"/>
            </a:endParaRPr>
          </a:p>
        </p:txBody>
      </p:sp>
    </p:spTree>
    <p:extLst>
      <p:ext uri="{BB962C8B-B14F-4D97-AF65-F5344CB8AC3E}">
        <p14:creationId xmlns:p14="http://schemas.microsoft.com/office/powerpoint/2010/main" val="2167436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808080"/>
      </a:lt2>
      <a:accent1>
        <a:srgbClr val="FDFCFF"/>
      </a:accent1>
      <a:accent2>
        <a:srgbClr val="333399"/>
      </a:accent2>
      <a:accent3>
        <a:srgbClr val="FFFFFF"/>
      </a:accent3>
      <a:accent4>
        <a:srgbClr val="000000"/>
      </a:accent4>
      <a:accent5>
        <a:srgbClr val="FEFDF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2107</TotalTime>
  <Words>3464</Words>
  <Application>Microsoft Macintosh PowerPoint</Application>
  <PresentationFormat>Widescreen</PresentationFormat>
  <Paragraphs>238</Paragraphs>
  <Slides>22</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Cambria Math</vt:lpstr>
      <vt:lpstr>Calibri</vt:lpstr>
      <vt:lpstr>Roboto</vt:lpstr>
      <vt:lpstr>EzzoBlack</vt:lpstr>
      <vt:lpstr>Gill Sans</vt:lpstr>
      <vt:lpstr>Calibri Light</vt:lpstr>
      <vt:lpstr>EzzoLight</vt:lpstr>
      <vt:lpstr>Arial</vt:lpstr>
      <vt:lpstr>EzzoBook</vt:lpstr>
      <vt:lpstr>Times New Roman</vt:lpstr>
      <vt:lpstr>Office Theme</vt:lpstr>
      <vt:lpstr>Title &amp; Bullets</vt:lpstr>
      <vt:lpstr>Introduction to Microplastics</vt:lpstr>
      <vt:lpstr>Global Plastics Treaty</vt:lpstr>
      <vt:lpstr>Global Plastics Treaty</vt:lpstr>
      <vt:lpstr>Global Plastics Treaty</vt:lpstr>
      <vt:lpstr>PowerPoint Presentation</vt:lpstr>
      <vt:lpstr>Microplastics in the Environment</vt:lpstr>
      <vt:lpstr>Plastic pollution size categories</vt:lpstr>
      <vt:lpstr>Plastic pollution size categories</vt:lpstr>
      <vt:lpstr>Types of microplastics | Overview</vt:lpstr>
      <vt:lpstr>Types of microplastics | Fragments, films and foams</vt:lpstr>
      <vt:lpstr>Types of microplastics | Fibres</vt:lpstr>
      <vt:lpstr>Types of microplastics | Nurdles</vt:lpstr>
      <vt:lpstr>Types of microplastics | Microbeads</vt:lpstr>
      <vt:lpstr>Types of microplastics | Microbeads</vt:lpstr>
      <vt:lpstr>Impact of microplastics | Overview</vt:lpstr>
      <vt:lpstr>Impact of microplastics | Ingestion</vt:lpstr>
      <vt:lpstr>Impact of microplastics | Ingestion</vt:lpstr>
      <vt:lpstr>Impact of microplastics | Ingestion</vt:lpstr>
      <vt:lpstr>Types of microplastics | Rubber</vt:lpstr>
      <vt:lpstr>Microplastics in the atmosphere</vt:lpstr>
      <vt:lpstr>Microplastics | 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Aline NUSSBAUMER</dc:creator>
  <cp:lastModifiedBy>Sylvia Muia</cp:lastModifiedBy>
  <cp:revision>133</cp:revision>
  <cp:lastPrinted>2024-02-21T09:54:03Z</cp:lastPrinted>
  <dcterms:created xsi:type="dcterms:W3CDTF">2017-12-11T08:58:22Z</dcterms:created>
  <dcterms:modified xsi:type="dcterms:W3CDTF">2025-01-13T10:52:34Z</dcterms:modified>
</cp:coreProperties>
</file>