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EzzoBlack" panose="02000506020000020004" pitchFamily="2" charset="0"/>
      <p:regular r:id="rId14"/>
    </p:embeddedFont>
    <p:embeddedFont>
      <p:font typeface="EzzoBook" panose="02000506020000020004" pitchFamily="2" charset="0"/>
      <p:regular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Slab" pitchFamily="2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5"/>
  </p:normalViewPr>
  <p:slideViewPr>
    <p:cSldViewPr snapToGrid="0">
      <p:cViewPr varScale="1">
        <p:scale>
          <a:sx n="120" d="100"/>
          <a:sy n="120" d="100"/>
        </p:scale>
        <p:origin x="200" y="4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neworldfamily.de/en/the-ocean-clean-up-new-technology-to-rid-our-oceans-of-plastic-pollutio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Figure_41_00_01.jp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one/article/figure?id=10.1371/journal.pone.0007623.g00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nedebris.noaa.gov/multimedia/photos/impacts#prettyPhoto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49fa2c2b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49fa2c2b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Switch to reusable straws, bags, water bottles…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Know the proper way to recycle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Encourage local businesses and government to make big switches in plastic materials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Buy recycled items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A Rocha’s Plastic Toolbox to learn more and even participate in community science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Credit: A Rocha Kenya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5f81f81b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5f81f81b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5f81f81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5f81f81b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Cheap and versatile!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There are many different forms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Man-made materials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Repeated units of smaller molecules→ monomers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Most made from fossil fuels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Little natural biodegradation 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Leads to plastic accumulation!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49fa2c2b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49fa2c2b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5f81f81b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5f81f81b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produce over 350 million tons of plastic per year globally!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(Our World Data, 2015)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50% of this is single-use plastic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 8 million tons are dumped in the ocean every year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(Ederer, Sluka 2020)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5f81f81b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5f81f81b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is on the earth for several hundred years at least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 get stored in landfills 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Methane is produced in these oxygen depleted environments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Most end up in the ocean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of marine origin (fishing nets, cages, rope…)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not properly disposed of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Wind and rain pushes pollution into waterways which feeds into the ocean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Bird surrounded by plastic: Matthew Chauvin @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https://oneworldfamily.de/en/the-ocean-clean-up-new-technology-to-rid-our-oceans-of-plastic-pollution/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in landfill: OpenStax Chemistry @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https://commons.wikimedia.org/wiki/File:Figure_41_00_01.jpg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49fa2c2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49fa2c2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Ingestion- Algae attaches itself onto plastic, releases a chemical (dimethyl sulfide) which birds can smell and eat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found in 60% of seabirds and 100% of sea turtles 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(2018, Ocean Conservancy)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Obstruct intestines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Limits the amount of food the animal can eat</a:t>
            </a:r>
            <a:endParaRPr sz="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in bird: Lindsay Young @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https://journals.plos.org/plosone/article/figure?id=10.1371/journal.pone.0007623.g002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5f81f81b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5f81f81b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Animals may drown, starve, or gain serious infections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(fisheries.noaa.gov)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 in 3 species of marine animals have been found entangled in marine litter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(plasticoceans.org)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r>
              <a:rPr lang="en" u="sng">
                <a:solidFill>
                  <a:srgbClr val="8BC34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https://marinedebris.noaa.gov/multimedia/photos/impacts#prettyPhoto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5f81f81b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5f81f81b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pieces absorb and give off toxins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Disease causing microorganisms attach themselves to plastic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Credit: Sarah Sluka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5f81f81b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5f81f81b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Human ingestion of microplastics in seafood and water may affect human health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our drinking water, soil, and air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European seafood consumers will eat 11,000 microplastic items per year 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(Cauwenberghe, Janssen)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More research needs to be done in this area </a:t>
            </a:r>
            <a:endParaRPr sz="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https://www.piqsels.com/en/public-domain-photo-zxwxs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rgbClr val="0097C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659250" y="2197989"/>
            <a:ext cx="7825500" cy="747522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97CE"/>
                </a:solidFill>
                <a:latin typeface="EzzoBlack" panose="02000506020000020004" pitchFamily="2" charset="0"/>
                <a:ea typeface="Pacifico"/>
                <a:cs typeface="Pacifico"/>
                <a:sym typeface="Pacifico"/>
              </a:rPr>
              <a:t>Introduction to Plastic</a:t>
            </a:r>
            <a:endParaRPr dirty="0">
              <a:solidFill>
                <a:srgbClr val="0097CE"/>
              </a:solidFill>
              <a:latin typeface="EzzoBlack" panose="02000506020000020004" pitchFamily="2" charset="0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zzoBlack" panose="02000506020000020004" pitchFamily="2" charset="0"/>
              </a:rPr>
              <a:t>How can you help?</a:t>
            </a:r>
            <a:endParaRPr dirty="0">
              <a:latin typeface="EzzoBlack" panose="02000506020000020004" pitchFamily="2" charset="0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500" y="147350"/>
            <a:ext cx="1862600" cy="18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96525"/>
            <a:ext cx="6573980" cy="369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EzzoBlack" panose="02000506020000020004" pitchFamily="2" charset="0"/>
                <a:ea typeface="Roboto"/>
                <a:cs typeface="Roboto"/>
                <a:sym typeface="Roboto"/>
              </a:rPr>
              <a:t>Plastics Toolbox - </a:t>
            </a:r>
            <a:r>
              <a:rPr lang="en" sz="2400" dirty="0" err="1">
                <a:latin typeface="EzzoBlack" panose="02000506020000020004" pitchFamily="2" charset="0"/>
                <a:ea typeface="Roboto"/>
                <a:cs typeface="Roboto"/>
                <a:sym typeface="Roboto"/>
              </a:rPr>
              <a:t>www.arocha.org</a:t>
            </a:r>
            <a:r>
              <a:rPr lang="en" sz="2400" dirty="0">
                <a:latin typeface="EzzoBlack" panose="02000506020000020004" pitchFamily="2" charset="0"/>
                <a:ea typeface="Roboto"/>
                <a:cs typeface="Roboto"/>
                <a:sym typeface="Roboto"/>
              </a:rPr>
              <a:t>/plastics-toolbox</a:t>
            </a:r>
            <a:endParaRPr sz="2400" dirty="0">
              <a:latin typeface="EzzoBlack" panose="02000506020000020004" pitchFamily="2" charset="0"/>
            </a:endParaRPr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700" y="1941575"/>
            <a:ext cx="3958601" cy="21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zzoBlack" panose="02000506020000020004" pitchFamily="2" charset="0"/>
              </a:rPr>
              <a:t>What is plastic?</a:t>
            </a:r>
            <a:endParaRPr dirty="0">
              <a:latin typeface="EzzoBlack" panose="02000506020000020004" pitchFamily="2" charset="0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04714"/>
            <a:ext cx="3946175" cy="41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50" y="1904125"/>
            <a:ext cx="3463050" cy="21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87900" y="275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EzzoBlack" panose="02000506020000020004" pitchFamily="2" charset="0"/>
              </a:rPr>
              <a:t>Overall global plastic usage estimate (in million metric tons)</a:t>
            </a:r>
            <a:br>
              <a:rPr lang="en" sz="1900" dirty="0">
                <a:latin typeface="EzzoBlack" panose="02000506020000020004" pitchFamily="2" charset="0"/>
              </a:rPr>
            </a:br>
            <a:r>
              <a:rPr lang="en" sz="1900" dirty="0">
                <a:latin typeface="EzzoBlack" panose="02000506020000020004" pitchFamily="2" charset="0"/>
              </a:rPr>
              <a:t>1950-2015</a:t>
            </a:r>
            <a:endParaRPr sz="1900" dirty="0">
              <a:latin typeface="EzzoBlack" panose="02000506020000020004" pitchFamily="2" charset="0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563" y="1059775"/>
            <a:ext cx="629486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87900" y="4195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zzoBlack" panose="02000506020000020004" pitchFamily="2" charset="0"/>
              </a:rPr>
              <a:t>How much plastic exactly?</a:t>
            </a:r>
            <a:endParaRPr dirty="0">
              <a:latin typeface="EzzoBlack" panose="02000506020000020004" pitchFamily="2" charset="0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273" y="1489827"/>
            <a:ext cx="6695450" cy="32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zzoBlack" panose="02000506020000020004" pitchFamily="2" charset="0"/>
              </a:rPr>
              <a:t>Where does plastic go?</a:t>
            </a:r>
            <a:endParaRPr dirty="0">
              <a:latin typeface="EzzoBlack" panose="02000506020000020004" pitchFamily="2" charset="0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2571750"/>
            <a:ext cx="3773674" cy="23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3974" y="1296525"/>
            <a:ext cx="4677625" cy="2338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zzoBlack" panose="02000506020000020004" pitchFamily="2" charset="0"/>
              </a:rPr>
              <a:t>Why is it a problem?</a:t>
            </a:r>
            <a:endParaRPr dirty="0">
              <a:latin typeface="EzzoBlack" panose="02000506020000020004" pitchFamily="2" charset="0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677" y="379387"/>
            <a:ext cx="3092926" cy="438472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latin typeface="EzzoBook" panose="02000506020000020004" pitchFamily="2" charset="0"/>
              </a:rPr>
              <a:t>Animal Ingestion</a:t>
            </a:r>
            <a:endParaRPr dirty="0">
              <a:latin typeface="EzzoBook" panose="02000506020000020004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zzoBlack" panose="02000506020000020004" pitchFamily="2" charset="0"/>
              </a:rPr>
              <a:t>Why is it a problem?</a:t>
            </a:r>
            <a:endParaRPr dirty="0">
              <a:latin typeface="EzzoBlack" panose="02000506020000020004" pitchFamily="2" charset="0"/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latin typeface="EzzoBook" panose="02000506020000020004" pitchFamily="2" charset="0"/>
              </a:rPr>
              <a:t>Entanglement</a:t>
            </a:r>
            <a:endParaRPr sz="1400" dirty="0">
              <a:solidFill>
                <a:srgbClr val="000000"/>
              </a:solidFill>
              <a:latin typeface="EzzoBook" panose="02000506020000020004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6429" y="1202438"/>
            <a:ext cx="4867517" cy="365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zzoBlack" panose="02000506020000020004" pitchFamily="2" charset="0"/>
              </a:rPr>
              <a:t>Why is it a problem?</a:t>
            </a:r>
            <a:endParaRPr dirty="0">
              <a:latin typeface="EzzoBlack" panose="02000506020000020004" pitchFamily="2" charset="0"/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latin typeface="EzzoBook" panose="02000506020000020004" pitchFamily="2" charset="0"/>
              </a:rPr>
              <a:t>Toxicity</a:t>
            </a:r>
            <a:endParaRPr dirty="0">
              <a:latin typeface="EzzoBook" panose="02000506020000020004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350" y="1261163"/>
            <a:ext cx="5304330" cy="3536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EzzoBlack" panose="02000506020000020004" pitchFamily="2" charset="0"/>
              </a:rPr>
              <a:t>Why is it a problem?</a:t>
            </a:r>
            <a:endParaRPr dirty="0">
              <a:latin typeface="EzzoBlack" panose="02000506020000020004" pitchFamily="2" charset="0"/>
            </a:endParaRPr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EzzoBook" panose="02000506020000020004" pitchFamily="2" charset="0"/>
              </a:rPr>
              <a:t>Human Ingestion</a:t>
            </a:r>
            <a:endParaRPr sz="1600" dirty="0">
              <a:latin typeface="EzzoBook" panose="02000506020000020004" pitchFamily="2" charset="0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0275" y="1413800"/>
            <a:ext cx="4502700" cy="34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Macintosh PowerPoint</Application>
  <PresentationFormat>On-screen Show (16:9)</PresentationFormat>
  <Paragraphs>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Roboto Slab</vt:lpstr>
      <vt:lpstr>EzzoBlack</vt:lpstr>
      <vt:lpstr>EzzoBook</vt:lpstr>
      <vt:lpstr>Roboto</vt:lpstr>
      <vt:lpstr>Marina</vt:lpstr>
      <vt:lpstr>Introduction to Plastic</vt:lpstr>
      <vt:lpstr>What is plastic?</vt:lpstr>
      <vt:lpstr>Overall global plastic usage estimate (in million metric tons) 1950-2015</vt:lpstr>
      <vt:lpstr>How much plastic exactly?</vt:lpstr>
      <vt:lpstr>Where does plastic go?</vt:lpstr>
      <vt:lpstr>Why is it a problem?</vt:lpstr>
      <vt:lpstr>Why is it a problem?</vt:lpstr>
      <vt:lpstr>Why is it a problem?</vt:lpstr>
      <vt:lpstr>Why is it a problem?</vt:lpstr>
      <vt:lpstr>How can you help?</vt:lpstr>
      <vt:lpstr>Plastics Toolbox - www.arocha.org/plastics-toolbox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Sylvia Muia</cp:lastModifiedBy>
  <cp:revision>1</cp:revision>
  <dcterms:modified xsi:type="dcterms:W3CDTF">2025-02-21T11:46:00Z</dcterms:modified>
</cp:coreProperties>
</file>